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46"/>
  </p:notesMasterIdLst>
  <p:sldIdLst>
    <p:sldId id="256" r:id="rId3"/>
    <p:sldId id="2467" r:id="rId4"/>
    <p:sldId id="2582" r:id="rId5"/>
    <p:sldId id="2592" r:id="rId6"/>
    <p:sldId id="2601" r:id="rId7"/>
    <p:sldId id="2602" r:id="rId8"/>
    <p:sldId id="2603" r:id="rId9"/>
    <p:sldId id="2604" r:id="rId10"/>
    <p:sldId id="2605" r:id="rId11"/>
    <p:sldId id="2606" r:id="rId12"/>
    <p:sldId id="2593" r:id="rId13"/>
    <p:sldId id="2594" r:id="rId14"/>
    <p:sldId id="2596" r:id="rId15"/>
    <p:sldId id="2597" r:id="rId16"/>
    <p:sldId id="2598" r:id="rId17"/>
    <p:sldId id="2599" r:id="rId18"/>
    <p:sldId id="2600" r:id="rId19"/>
    <p:sldId id="2595" r:id="rId20"/>
    <p:sldId id="2607" r:id="rId21"/>
    <p:sldId id="2608" r:id="rId22"/>
    <p:sldId id="2609" r:id="rId23"/>
    <p:sldId id="2612" r:id="rId24"/>
    <p:sldId id="2613" r:id="rId25"/>
    <p:sldId id="2615" r:id="rId26"/>
    <p:sldId id="2614" r:id="rId27"/>
    <p:sldId id="2616" r:id="rId28"/>
    <p:sldId id="2611" r:id="rId29"/>
    <p:sldId id="2617" r:id="rId30"/>
    <p:sldId id="2618" r:id="rId31"/>
    <p:sldId id="2621" r:id="rId32"/>
    <p:sldId id="2623" r:id="rId33"/>
    <p:sldId id="2624" r:id="rId34"/>
    <p:sldId id="2625" r:id="rId35"/>
    <p:sldId id="2626" r:id="rId36"/>
    <p:sldId id="2627" r:id="rId37"/>
    <p:sldId id="2628" r:id="rId38"/>
    <p:sldId id="2622" r:id="rId39"/>
    <p:sldId id="2619" r:id="rId40"/>
    <p:sldId id="2620" r:id="rId41"/>
    <p:sldId id="2591" r:id="rId42"/>
    <p:sldId id="2630" r:id="rId43"/>
    <p:sldId id="2631" r:id="rId44"/>
    <p:sldId id="749"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0" d="100"/>
          <a:sy n="70" d="100"/>
        </p:scale>
        <p:origin x="954" y="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4768A3-CE1D-4B38-9DB7-258A20660199}" type="datetimeFigureOut">
              <a:rPr lang="en-AU" smtClean="0"/>
              <a:t>20/08/2025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ED24F3-C88E-4C15-8193-4E111B80EC59}" type="slidenum">
              <a:rPr lang="en-AU" smtClean="0"/>
              <a:t>‹#›</a:t>
            </a:fld>
            <a:endParaRPr lang="en-AU"/>
          </a:p>
        </p:txBody>
      </p:sp>
    </p:spTree>
    <p:extLst>
      <p:ext uri="{BB962C8B-B14F-4D97-AF65-F5344CB8AC3E}">
        <p14:creationId xmlns:p14="http://schemas.microsoft.com/office/powerpoint/2010/main" val="3401419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7A289-FF3D-6221-0919-52B01AA8C7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B594B72A-F72E-6F44-5F03-1418A0B231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49E6A39C-6018-18E9-5F8D-4A1EC20EB561}"/>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5" name="Footer Placeholder 4">
            <a:extLst>
              <a:ext uri="{FF2B5EF4-FFF2-40B4-BE49-F238E27FC236}">
                <a16:creationId xmlns:a16="http://schemas.microsoft.com/office/drawing/2014/main" id="{37120D52-2FFC-C9DF-2C1D-0D71439D00F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B806BD1-0781-7498-CBE7-882C85BCFF1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3695949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F791-333B-3959-5EB7-74857A08161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E30ACA7-4517-BC5B-569C-29CDA754F2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8472832-7FB6-BE62-8AC6-AC4630D92954}"/>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5" name="Footer Placeholder 4">
            <a:extLst>
              <a:ext uri="{FF2B5EF4-FFF2-40B4-BE49-F238E27FC236}">
                <a16:creationId xmlns:a16="http://schemas.microsoft.com/office/drawing/2014/main" id="{11ED29DE-BC8E-969C-246D-FAB1068D1F2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EA5BE22-884E-FBF3-A25E-96D41863467F}"/>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955697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444B66-AC16-CCAB-AFE8-29D6415A76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31ACECC-B4A9-B0D4-C662-26E4907132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5500766-BA84-C9DB-9E6F-3B62FB470ED9}"/>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5" name="Footer Placeholder 4">
            <a:extLst>
              <a:ext uri="{FF2B5EF4-FFF2-40B4-BE49-F238E27FC236}">
                <a16:creationId xmlns:a16="http://schemas.microsoft.com/office/drawing/2014/main" id="{A0361B9B-7BB2-B7BE-929B-53D8853D771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63AB2A3-A938-DC24-C96A-DF2004F89AD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0429736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3CF8-4CC4-7F3B-2E2C-B754C2E0B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D47C4A4-F523-ACA9-5C84-1EB3B80F5B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FCC56B62-F469-5355-6292-CF3055CB002C}"/>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5" name="Footer Placeholder 4">
            <a:extLst>
              <a:ext uri="{FF2B5EF4-FFF2-40B4-BE49-F238E27FC236}">
                <a16:creationId xmlns:a16="http://schemas.microsoft.com/office/drawing/2014/main" id="{07B6D681-D058-06A0-CFA9-1ACBCF9DA98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491BDF-B5C2-115A-032D-5C46CBD97B88}"/>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1931865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2C67-E368-7D38-83A4-DC56A3CE481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06983C6-8621-2FAD-A749-9E13A6E824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B1A0925-44BC-4207-88BC-094591F65504}"/>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5" name="Footer Placeholder 4">
            <a:extLst>
              <a:ext uri="{FF2B5EF4-FFF2-40B4-BE49-F238E27FC236}">
                <a16:creationId xmlns:a16="http://schemas.microsoft.com/office/drawing/2014/main" id="{88163BBE-E6DD-4BA0-5A98-015DA3DCEBB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0B556D0-7775-3B39-DE7E-B43E5937F23A}"/>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6876717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6912-D2E1-9F64-1372-FD29BECA18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CCB3F36E-92D4-F7A9-5611-D4EBA0BE8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A57A2-4AEF-2382-EDA9-9845CA39B6F5}"/>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5" name="Footer Placeholder 4">
            <a:extLst>
              <a:ext uri="{FF2B5EF4-FFF2-40B4-BE49-F238E27FC236}">
                <a16:creationId xmlns:a16="http://schemas.microsoft.com/office/drawing/2014/main" id="{A6F37D0E-8F76-6E7D-576B-3044ADA89E4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D82D88E-0EE8-C9D0-7C68-6610F7CEA951}"/>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16959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8EEF-DD28-69EB-29C5-D19A23E2AE8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9C7F8B3-1006-F7DE-14E9-62BEEF0BC3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079AB7C-879B-50DC-E53A-4393B966D1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50D7845-F396-BCEB-3205-F5CB38CB2530}"/>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6" name="Footer Placeholder 5">
            <a:extLst>
              <a:ext uri="{FF2B5EF4-FFF2-40B4-BE49-F238E27FC236}">
                <a16:creationId xmlns:a16="http://schemas.microsoft.com/office/drawing/2014/main" id="{3BDFD3CE-E9A4-DBF3-1F0E-201F7D7F870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5F8F1D0-0AD2-C539-20D2-851B13FB1D5D}"/>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204724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49C5-0226-85F6-8D4F-D4EA9199BD3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BF293AD-8E77-DFCC-2C3E-8937176F9D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4B92EC-30B6-5005-98C8-910D96DBB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1EC2EA1-CEE9-87F1-74CA-7EA588BF2B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F0A23-C285-3B5E-0EF8-4DF4263F03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2763897-C5FE-C3C3-0CDA-105871814ACD}"/>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8" name="Footer Placeholder 7">
            <a:extLst>
              <a:ext uri="{FF2B5EF4-FFF2-40B4-BE49-F238E27FC236}">
                <a16:creationId xmlns:a16="http://schemas.microsoft.com/office/drawing/2014/main" id="{C76D7EC9-F5EC-C2D4-DFE1-05F4CA0D1B2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5CEC484-2B60-830F-28B9-0BF2FCAECAF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06584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555B2-54AC-E8D5-3367-D1C2415C822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CE7327B-BCFB-7F1B-0D11-15CDAFA5E939}"/>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4" name="Footer Placeholder 3">
            <a:extLst>
              <a:ext uri="{FF2B5EF4-FFF2-40B4-BE49-F238E27FC236}">
                <a16:creationId xmlns:a16="http://schemas.microsoft.com/office/drawing/2014/main" id="{AACEA2D0-8DDC-C686-66FD-4DE83C549221}"/>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A480BFAB-E28F-508B-19B8-6522D8ACFABF}"/>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0449621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769272-1C68-4E9F-DF2B-EFBD432E16F1}"/>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3" name="Footer Placeholder 2">
            <a:extLst>
              <a:ext uri="{FF2B5EF4-FFF2-40B4-BE49-F238E27FC236}">
                <a16:creationId xmlns:a16="http://schemas.microsoft.com/office/drawing/2014/main" id="{9F2DC98D-0E86-D36E-F380-6954CD1E0BF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AAA1A426-B4F3-BBC6-83AE-7CC2B62FB732}"/>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8936678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050BF-D428-3081-57B1-8789F77356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AE65AD68-6E43-EC2D-C33D-9C8C408CC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607F6F4-D743-9E3B-ECD3-FC039ED7A9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B4F5F1-6B2A-22C2-ECEA-5177C220ADF5}"/>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6" name="Footer Placeholder 5">
            <a:extLst>
              <a:ext uri="{FF2B5EF4-FFF2-40B4-BE49-F238E27FC236}">
                <a16:creationId xmlns:a16="http://schemas.microsoft.com/office/drawing/2014/main" id="{790F1728-E389-E41B-E406-1E97CFE6A5D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B1710-9C83-7478-4B35-7F8EEFEF0033}"/>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69094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06307-42D9-B52A-3FDF-879E60F0F6A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D3A6530-A555-4496-8091-721D1F8819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7E4BAD6-101F-B851-1C08-7D894720DD0B}"/>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5" name="Footer Placeholder 4">
            <a:extLst>
              <a:ext uri="{FF2B5EF4-FFF2-40B4-BE49-F238E27FC236}">
                <a16:creationId xmlns:a16="http://schemas.microsoft.com/office/drawing/2014/main" id="{7D7BE63D-2BAC-0771-6CDD-E58CA768C29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762B1F2-308D-04CF-0533-43636B44042E}"/>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0211167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26ED2-C254-312D-15C0-846C33DE56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5BD8503-8FCB-7F53-63D6-495FC6DA09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B35F4EB0-E8B0-EA92-3CF8-6A5D1F5C74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7D7A35-CE5F-ECE8-2441-58A2C920217D}"/>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6" name="Footer Placeholder 5">
            <a:extLst>
              <a:ext uri="{FF2B5EF4-FFF2-40B4-BE49-F238E27FC236}">
                <a16:creationId xmlns:a16="http://schemas.microsoft.com/office/drawing/2014/main" id="{97D0283E-7CC6-0CCE-C2FC-702F78F9062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7E77FBD-6EC1-3B80-4A79-3B5A0E2E3B8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562823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E148A-761D-E27D-E888-B7E27FD8A10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5B74B11-2215-EBF3-BEA3-EF320EE386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767CD92-D758-240E-A2D2-4E195BC7FDA4}"/>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5" name="Footer Placeholder 4">
            <a:extLst>
              <a:ext uri="{FF2B5EF4-FFF2-40B4-BE49-F238E27FC236}">
                <a16:creationId xmlns:a16="http://schemas.microsoft.com/office/drawing/2014/main" id="{CCDB3A7E-35BE-57C3-5A4F-F3FB5F4DA79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B917621-F8C1-F075-FE92-FD0DDB6198E6}"/>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916983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FC27C-709B-17D0-FA2E-D84DCAB7FA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19340E5-47C9-4263-1E76-9BE55624B2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99996FD-B031-5E26-AF28-582721D53E74}"/>
              </a:ext>
            </a:extLst>
          </p:cNvPr>
          <p:cNvSpPr>
            <a:spLocks noGrp="1"/>
          </p:cNvSpPr>
          <p:nvPr>
            <p:ph type="dt" sz="half" idx="10"/>
          </p:nvPr>
        </p:nvSpPr>
        <p:spPr/>
        <p:txBody>
          <a:bodyPr/>
          <a:lstStyle/>
          <a:p>
            <a:fld id="{BFAA40DC-3820-4F90-B4E8-98BE2140A65D}" type="datetimeFigureOut">
              <a:rPr lang="en-AU" smtClean="0"/>
              <a:t>20/08/2025</a:t>
            </a:fld>
            <a:endParaRPr lang="en-AU"/>
          </a:p>
        </p:txBody>
      </p:sp>
      <p:sp>
        <p:nvSpPr>
          <p:cNvPr id="5" name="Footer Placeholder 4">
            <a:extLst>
              <a:ext uri="{FF2B5EF4-FFF2-40B4-BE49-F238E27FC236}">
                <a16:creationId xmlns:a16="http://schemas.microsoft.com/office/drawing/2014/main" id="{8C19D959-5F65-A253-A7EB-99402547BC7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8B7ADB-FEDC-6841-0342-4A29EDFCF45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7860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51970-B490-B69E-FCBD-212BA09108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2DEEDBB8-F6B9-F902-DDF8-399BEAD5FFA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1A61F5-3BD9-1364-E269-EA50C8D5E589}"/>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5" name="Footer Placeholder 4">
            <a:extLst>
              <a:ext uri="{FF2B5EF4-FFF2-40B4-BE49-F238E27FC236}">
                <a16:creationId xmlns:a16="http://schemas.microsoft.com/office/drawing/2014/main" id="{2921C5DD-8DE3-E3A8-9502-3A87814DB8C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697EB9C-AF45-B217-1DA1-31C1499BA96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988447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B327E-C2D8-2826-AC41-CBF55C1F57D3}"/>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781C1C5-C310-D6F8-E733-80DC724D8F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86EB3D25-4FAE-3121-CD93-0C49A108AA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2D4EAB2-5E1A-8619-3057-C3A1AB5D12B6}"/>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6" name="Footer Placeholder 5">
            <a:extLst>
              <a:ext uri="{FF2B5EF4-FFF2-40B4-BE49-F238E27FC236}">
                <a16:creationId xmlns:a16="http://schemas.microsoft.com/office/drawing/2014/main" id="{8BB9F5A9-2584-E93E-6A0F-A4794EE1DC5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727E2D3-3374-99CB-1920-B67380A0E1D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33972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6ED3B-21CA-4495-94A5-BF0A0714315D}"/>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5125D24-B245-8441-06C8-6FC24B1D70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0E5481-DAD5-42E9-A05C-FE17FB031D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1DEBF7B5-BC72-38B3-02F0-7BB1BC9D07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271FD1-022B-B62F-16CD-57BC6B42D6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5B1968B3-4251-2756-4B56-73ADD5061DB9}"/>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8" name="Footer Placeholder 7">
            <a:extLst>
              <a:ext uri="{FF2B5EF4-FFF2-40B4-BE49-F238E27FC236}">
                <a16:creationId xmlns:a16="http://schemas.microsoft.com/office/drawing/2014/main" id="{B37B1F6D-47C2-CAE3-A4E5-9BBEA271841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5E390004-77A4-C994-6377-2D03957A9478}"/>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27843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29FA-C545-B505-6C82-069457BDA1FA}"/>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EBCBFB8-D61F-8DA0-01D0-D4ABB1784B6C}"/>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4" name="Footer Placeholder 3">
            <a:extLst>
              <a:ext uri="{FF2B5EF4-FFF2-40B4-BE49-F238E27FC236}">
                <a16:creationId xmlns:a16="http://schemas.microsoft.com/office/drawing/2014/main" id="{892936ED-D26E-6CDD-AE85-E69826C2BF68}"/>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60F5E15-D044-ACA4-4FF1-4403C9CB1E0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30804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00D06D-3A18-FF5D-39C8-EC1AC6D1C47F}"/>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3" name="Footer Placeholder 2">
            <a:extLst>
              <a:ext uri="{FF2B5EF4-FFF2-40B4-BE49-F238E27FC236}">
                <a16:creationId xmlns:a16="http://schemas.microsoft.com/office/drawing/2014/main" id="{5F041F04-363D-EF82-F43A-1F851133744D}"/>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D3F072FA-339B-371C-0059-8970DEB101C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680544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B85B4-BB2F-E262-E02E-C1DC1BF008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42F14E00-FACA-AA09-85E5-E01105E850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634EE9D-4DB5-87C6-C68D-3C076EA321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C8988F-CF28-82C0-CDE6-5940AF6ADD36}"/>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6" name="Footer Placeholder 5">
            <a:extLst>
              <a:ext uri="{FF2B5EF4-FFF2-40B4-BE49-F238E27FC236}">
                <a16:creationId xmlns:a16="http://schemas.microsoft.com/office/drawing/2014/main" id="{58D6275B-7D78-C2DE-31FE-0C2CC24794F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7BA9313-C86F-F87B-3741-AEE3F072D1D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894448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15856-F0AB-56B5-BD98-57810EED58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987A74BD-4349-19E0-431D-8899C9B137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C09018E4-FE4E-963A-A372-8FF2993F1B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171D85-A2C7-2BA8-45B6-F761AF7901E9}"/>
              </a:ext>
            </a:extLst>
          </p:cNvPr>
          <p:cNvSpPr>
            <a:spLocks noGrp="1"/>
          </p:cNvSpPr>
          <p:nvPr>
            <p:ph type="dt" sz="half" idx="10"/>
          </p:nvPr>
        </p:nvSpPr>
        <p:spPr/>
        <p:txBody>
          <a:bodyPr/>
          <a:lstStyle/>
          <a:p>
            <a:fld id="{1BB67406-7D6A-427B-AE15-EA86D49A46C9}" type="datetimeFigureOut">
              <a:rPr lang="en-AU" smtClean="0"/>
              <a:t>20/08/2025</a:t>
            </a:fld>
            <a:endParaRPr lang="en-AU"/>
          </a:p>
        </p:txBody>
      </p:sp>
      <p:sp>
        <p:nvSpPr>
          <p:cNvPr id="6" name="Footer Placeholder 5">
            <a:extLst>
              <a:ext uri="{FF2B5EF4-FFF2-40B4-BE49-F238E27FC236}">
                <a16:creationId xmlns:a16="http://schemas.microsoft.com/office/drawing/2014/main" id="{B6B167D4-1A0A-BA70-330D-3FF1004FE0D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572802A-72F4-775F-7C84-9B2F5770F435}"/>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76132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CC3005-B647-9E32-CC60-5191277030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1E7C51E-6DC2-39F3-9212-D582E0A9B5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490B9BBC-D295-7A76-2B27-6B12AD3F6F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BB67406-7D6A-427B-AE15-EA86D49A46C9}" type="datetimeFigureOut">
              <a:rPr lang="en-AU" smtClean="0"/>
              <a:t>20/08/2025</a:t>
            </a:fld>
            <a:endParaRPr lang="en-AU"/>
          </a:p>
        </p:txBody>
      </p:sp>
      <p:sp>
        <p:nvSpPr>
          <p:cNvPr id="5" name="Footer Placeholder 4">
            <a:extLst>
              <a:ext uri="{FF2B5EF4-FFF2-40B4-BE49-F238E27FC236}">
                <a16:creationId xmlns:a16="http://schemas.microsoft.com/office/drawing/2014/main" id="{D88185DA-FDEE-FA5B-E9B0-C02631270C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F81860BB-9B5C-C732-6BD6-2C0DFC8EE6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2B5C574-5640-4986-AA8B-BE8048252EF2}" type="slidenum">
              <a:rPr lang="en-AU" smtClean="0"/>
              <a:t>‹#›</a:t>
            </a:fld>
            <a:endParaRPr lang="en-AU"/>
          </a:p>
        </p:txBody>
      </p:sp>
    </p:spTree>
    <p:extLst>
      <p:ext uri="{BB962C8B-B14F-4D97-AF65-F5344CB8AC3E}">
        <p14:creationId xmlns:p14="http://schemas.microsoft.com/office/powerpoint/2010/main" val="133469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DDAB3A-0A22-D024-CB1E-FB00658BEB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90D3B34-6582-BD11-4D42-366502C704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1D8C151-0A35-D9DB-7435-13417BC8F3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AA40DC-3820-4F90-B4E8-98BE2140A65D}" type="datetimeFigureOut">
              <a:rPr lang="en-AU" smtClean="0"/>
              <a:t>20/08/2025</a:t>
            </a:fld>
            <a:endParaRPr lang="en-AU"/>
          </a:p>
        </p:txBody>
      </p:sp>
      <p:sp>
        <p:nvSpPr>
          <p:cNvPr id="5" name="Footer Placeholder 4">
            <a:extLst>
              <a:ext uri="{FF2B5EF4-FFF2-40B4-BE49-F238E27FC236}">
                <a16:creationId xmlns:a16="http://schemas.microsoft.com/office/drawing/2014/main" id="{4B2A9709-41CF-642F-7858-53BE89DAE6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752F23B-D3DD-D490-A64F-7E733F664E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4F4E00-A0CE-455C-B0DA-A2CE083CA5E3}" type="slidenum">
              <a:rPr lang="en-AU" smtClean="0"/>
              <a:t>‹#›</a:t>
            </a:fld>
            <a:endParaRPr lang="en-AU"/>
          </a:p>
        </p:txBody>
      </p:sp>
    </p:spTree>
    <p:extLst>
      <p:ext uri="{BB962C8B-B14F-4D97-AF65-F5344CB8AC3E}">
        <p14:creationId xmlns:p14="http://schemas.microsoft.com/office/powerpoint/2010/main" val="16415423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mailto:Farshid.Keivanian@uts.edu.au"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www.linkedin.com/in/farshid-keivanian" TargetMode="External"/><Relationship Id="rId2" Type="http://schemas.openxmlformats.org/officeDocument/2006/relationships/image" Target="../media/image15.jpeg"/><Relationship Id="rId1" Type="http://schemas.openxmlformats.org/officeDocument/2006/relationships/slideLayout" Target="../slideLayouts/slideLayout13.xml"/><Relationship Id="rId4" Type="http://schemas.openxmlformats.org/officeDocument/2006/relationships/hyperlink" Target="https://github.com/FarshidKeivanian"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F876F03-8BAA-72AB-E62A-1CEA6868C9B9}"/>
              </a:ext>
            </a:extLst>
          </p:cNvPr>
          <p:cNvSpPr>
            <a:spLocks noGrp="1"/>
          </p:cNvSpPr>
          <p:nvPr>
            <p:ph type="ctrTitle"/>
          </p:nvPr>
        </p:nvSpPr>
        <p:spPr>
          <a:xfrm>
            <a:off x="3063992" y="1407171"/>
            <a:ext cx="8737863" cy="3105506"/>
          </a:xfrm>
        </p:spPr>
        <p:txBody>
          <a:bodyPr anchor="b">
            <a:noAutofit/>
          </a:bodyPr>
          <a:lstStyle/>
          <a:p>
            <a:pPr algn="l">
              <a:lnSpc>
                <a:spcPct val="150000"/>
              </a:lnSpc>
            </a:pPr>
            <a:r>
              <a:rPr lang="en-US" sz="4800" dirty="0">
                <a:latin typeface="Calibir"/>
              </a:rPr>
              <a:t>Introduction to Software Engineering (ISE102)</a:t>
            </a:r>
            <a:br>
              <a:rPr lang="en-US" sz="4800" dirty="0">
                <a:latin typeface="Calibir"/>
              </a:rPr>
            </a:br>
            <a:r>
              <a:rPr lang="en-US" sz="4800" dirty="0">
                <a:latin typeface="Calibir"/>
              </a:rPr>
              <a:t>Tutorial </a:t>
            </a:r>
            <a:r>
              <a:rPr lang="en-US" sz="4800">
                <a:latin typeface="Calibir"/>
              </a:rPr>
              <a:t>Week 4</a:t>
            </a:r>
            <a:endParaRPr lang="en-AU" sz="4800" dirty="0">
              <a:latin typeface="Calibir"/>
            </a:endParaRPr>
          </a:p>
        </p:txBody>
      </p:sp>
      <p:pic>
        <p:nvPicPr>
          <p:cNvPr id="6" name="Picture 5" descr="A person wearing glasses and a blue shirt&#10;&#10;AI-generated content may be incorrect.">
            <a:extLst>
              <a:ext uri="{FF2B5EF4-FFF2-40B4-BE49-F238E27FC236}">
                <a16:creationId xmlns:a16="http://schemas.microsoft.com/office/drawing/2014/main" id="{6073E74C-6F0F-4134-F922-9D911600FF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0145" y="1199407"/>
            <a:ext cx="2673847" cy="3521034"/>
          </a:xfrm>
          <a:prstGeom prst="rect">
            <a:avLst/>
          </a:prstGeom>
        </p:spPr>
      </p:pic>
    </p:spTree>
    <p:extLst>
      <p:ext uri="{BB962C8B-B14F-4D97-AF65-F5344CB8AC3E}">
        <p14:creationId xmlns:p14="http://schemas.microsoft.com/office/powerpoint/2010/main" val="2769940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CE0161-3806-18AF-AD78-1B610C112A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E9C2A4-E53A-7ED9-52CE-CB1562D30A47}"/>
              </a:ext>
            </a:extLst>
          </p:cNvPr>
          <p:cNvSpPr>
            <a:spLocks noGrp="1"/>
          </p:cNvSpPr>
          <p:nvPr>
            <p:ph type="title"/>
          </p:nvPr>
        </p:nvSpPr>
        <p:spPr>
          <a:xfrm>
            <a:off x="0" y="1"/>
            <a:ext cx="12192000" cy="672661"/>
          </a:xfrm>
        </p:spPr>
        <p:txBody>
          <a:bodyPr anchor="b">
            <a:normAutofit/>
          </a:bodyPr>
          <a:lstStyle/>
          <a:p>
            <a:r>
              <a:rPr lang="en-US" sz="4000" dirty="0">
                <a:latin typeface="Calibir"/>
              </a:rPr>
              <a:t>Activity 1: Try Different Ages</a:t>
            </a:r>
            <a:endParaRPr lang="en-AU" sz="4000" b="1" dirty="0">
              <a:latin typeface="Calibir"/>
            </a:endParaRPr>
          </a:p>
        </p:txBody>
      </p:sp>
      <p:sp>
        <p:nvSpPr>
          <p:cNvPr id="3" name="Rectangle 1">
            <a:extLst>
              <a:ext uri="{FF2B5EF4-FFF2-40B4-BE49-F238E27FC236}">
                <a16:creationId xmlns:a16="http://schemas.microsoft.com/office/drawing/2014/main" id="{066C60D1-2D87-C72F-6A43-D519ED3106F1}"/>
              </a:ext>
            </a:extLst>
          </p:cNvPr>
          <p:cNvSpPr>
            <a:spLocks noChangeArrowheads="1"/>
          </p:cNvSpPr>
          <p:nvPr/>
        </p:nvSpPr>
        <p:spPr bwMode="auto">
          <a:xfrm>
            <a:off x="0" y="1011791"/>
            <a:ext cx="12192000"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br>
              <a:rPr lang="en-US" altLang="en-US" sz="2800" dirty="0">
                <a:latin typeface="Calibir"/>
              </a:rPr>
            </a:br>
            <a:r>
              <a:rPr lang="en-US" altLang="en-US" sz="2800" dirty="0">
                <a:latin typeface="Calibir"/>
              </a:rPr>
              <a:t>Change the value of age and run the program. Test with at least three different ages:</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Below 18 (e.g., 15)</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Exactly 18</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Above 18 (e.g., 25)</a:t>
            </a:r>
          </a:p>
          <a:p>
            <a:pPr lvl="0" eaLnBrk="0" fontAlgn="base" hangingPunct="0">
              <a:lnSpc>
                <a:spcPct val="150000"/>
              </a:lnSpc>
              <a:spcBef>
                <a:spcPct val="0"/>
              </a:spcBef>
              <a:spcAft>
                <a:spcPct val="0"/>
              </a:spcAft>
            </a:pPr>
            <a:r>
              <a:rPr lang="en-US" altLang="en-US" sz="2800" dirty="0">
                <a:latin typeface="Calibir"/>
              </a:rPr>
              <a:t>Goal:</a:t>
            </a:r>
            <a:br>
              <a:rPr lang="en-US" altLang="en-US" sz="2800" dirty="0">
                <a:latin typeface="Calibir"/>
              </a:rPr>
            </a:br>
            <a:r>
              <a:rPr lang="en-US" altLang="en-US" sz="2800" dirty="0">
                <a:latin typeface="Calibir"/>
              </a:rPr>
              <a:t>Students see how the program reacts differently for each case.</a:t>
            </a:r>
          </a:p>
        </p:txBody>
      </p:sp>
      <p:pic>
        <p:nvPicPr>
          <p:cNvPr id="5" name="Timer">
            <a:hlinkClick r:id="" action="ppaction://media"/>
            <a:extLst>
              <a:ext uri="{FF2B5EF4-FFF2-40B4-BE49-F238E27FC236}">
                <a16:creationId xmlns:a16="http://schemas.microsoft.com/office/drawing/2014/main" id="{CAD8C3A0-197F-17D8-39CD-CC1B6E341D0C}"/>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40166" t="43871" r="40476" b="40215"/>
          <a:stretch>
            <a:fillRect/>
          </a:stretch>
        </p:blipFill>
        <p:spPr>
          <a:xfrm>
            <a:off x="9832258" y="2883309"/>
            <a:ext cx="2359742" cy="1091381"/>
          </a:xfrm>
          <a:prstGeom prst="rect">
            <a:avLst/>
          </a:prstGeom>
          <a:ln w="38100">
            <a:solidFill>
              <a:srgbClr val="FF0000"/>
            </a:solidFill>
          </a:ln>
        </p:spPr>
      </p:pic>
    </p:spTree>
    <p:extLst>
      <p:ext uri="{BB962C8B-B14F-4D97-AF65-F5344CB8AC3E}">
        <p14:creationId xmlns:p14="http://schemas.microsoft.com/office/powerpoint/2010/main" val="3393464168"/>
      </p:ext>
    </p:extLst>
  </p:cSld>
  <p:clrMapOvr>
    <a:masterClrMapping/>
  </p:clrMapOvr>
  <p:timing>
    <p:tnLst>
      <p:par>
        <p:cTn id="1" dur="indefinite" restart="never" nodeType="tmRoot">
          <p:childTnLst>
            <p:video>
              <p:cMediaNode vol="80000">
                <p:cTn id="2"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74FC1C-9D89-6D96-7E2F-0BB0E767A7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0E2E67-65E4-EC0C-C72D-F7AAE56D8DDF}"/>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Java</a:t>
            </a:r>
            <a:endParaRPr lang="en-AU" sz="4000" b="1" dirty="0">
              <a:latin typeface="Calibir"/>
            </a:endParaRPr>
          </a:p>
        </p:txBody>
      </p:sp>
      <p:pic>
        <p:nvPicPr>
          <p:cNvPr id="5" name="Picture 4">
            <a:extLst>
              <a:ext uri="{FF2B5EF4-FFF2-40B4-BE49-F238E27FC236}">
                <a16:creationId xmlns:a16="http://schemas.microsoft.com/office/drawing/2014/main" id="{112F7AB7-40AA-D395-D7FC-2B0ECD6A6436}"/>
              </a:ext>
            </a:extLst>
          </p:cNvPr>
          <p:cNvPicPr>
            <a:picLocks noChangeAspect="1"/>
          </p:cNvPicPr>
          <p:nvPr/>
        </p:nvPicPr>
        <p:blipFill>
          <a:blip r:embed="rId2"/>
          <a:srcRect l="26838" t="7550" b="42972"/>
          <a:stretch>
            <a:fillRect/>
          </a:stretch>
        </p:blipFill>
        <p:spPr>
          <a:xfrm>
            <a:off x="1252251" y="583090"/>
            <a:ext cx="9687498" cy="3685158"/>
          </a:xfrm>
          <a:prstGeom prst="rect">
            <a:avLst/>
          </a:prstGeom>
        </p:spPr>
      </p:pic>
      <p:sp>
        <p:nvSpPr>
          <p:cNvPr id="7" name="TextBox 6">
            <a:extLst>
              <a:ext uri="{FF2B5EF4-FFF2-40B4-BE49-F238E27FC236}">
                <a16:creationId xmlns:a16="http://schemas.microsoft.com/office/drawing/2014/main" id="{7591C3AE-F8E7-0612-E1AF-AB67470F6A71}"/>
              </a:ext>
            </a:extLst>
          </p:cNvPr>
          <p:cNvSpPr txBox="1"/>
          <p:nvPr/>
        </p:nvSpPr>
        <p:spPr>
          <a:xfrm>
            <a:off x="0" y="4090188"/>
            <a:ext cx="11161835" cy="671851"/>
          </a:xfrm>
          <a:prstGeom prst="rect">
            <a:avLst/>
          </a:prstGeom>
          <a:noFill/>
        </p:spPr>
        <p:txBody>
          <a:bodyPr wrap="square">
            <a:spAutoFit/>
          </a:bodyPr>
          <a:lstStyle/>
          <a:p>
            <a:pPr>
              <a:lnSpc>
                <a:spcPct val="150000"/>
              </a:lnSpc>
            </a:pPr>
            <a:r>
              <a:rPr lang="en-AU" sz="2800" dirty="0">
                <a:latin typeface="Calibir"/>
              </a:rPr>
              <a:t>Error: Main method not found in the file, please define the main method...</a:t>
            </a:r>
          </a:p>
        </p:txBody>
      </p:sp>
      <p:sp>
        <p:nvSpPr>
          <p:cNvPr id="8" name="Rectangle 1">
            <a:extLst>
              <a:ext uri="{FF2B5EF4-FFF2-40B4-BE49-F238E27FC236}">
                <a16:creationId xmlns:a16="http://schemas.microsoft.com/office/drawing/2014/main" id="{31DDBCD5-E0FB-7BEE-6667-B3140832F2F7}"/>
              </a:ext>
            </a:extLst>
          </p:cNvPr>
          <p:cNvSpPr>
            <a:spLocks noChangeArrowheads="1"/>
          </p:cNvSpPr>
          <p:nvPr/>
        </p:nvSpPr>
        <p:spPr bwMode="auto">
          <a:xfrm>
            <a:off x="-38218" y="4762039"/>
            <a:ext cx="12192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i="0" u="none" strike="noStrike" cap="none" normalizeH="0" baseline="0" dirty="0">
                <a:ln>
                  <a:noFill/>
                </a:ln>
                <a:solidFill>
                  <a:schemeClr val="tx1"/>
                </a:solidFill>
                <a:effectLst/>
                <a:latin typeface="Calibir"/>
              </a:rPr>
              <a:t>This is happening because Java needs a main method as the entry point of our program. Our code only has an if statement without wrapping it inside a class and a main method. </a:t>
            </a:r>
          </a:p>
        </p:txBody>
      </p:sp>
    </p:spTree>
    <p:extLst>
      <p:ext uri="{BB962C8B-B14F-4D97-AF65-F5344CB8AC3E}">
        <p14:creationId xmlns:p14="http://schemas.microsoft.com/office/powerpoint/2010/main" val="2099490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710D0-4C4C-D86C-A9D4-33650E4D472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ACDFDD94-3AED-C195-96FC-6B3E892B2A75}"/>
              </a:ext>
            </a:extLst>
          </p:cNvPr>
          <p:cNvPicPr>
            <a:picLocks noChangeAspect="1"/>
          </p:cNvPicPr>
          <p:nvPr/>
        </p:nvPicPr>
        <p:blipFill>
          <a:blip r:embed="rId2"/>
          <a:srcRect l="28427" t="6667" r="3227" b="34193"/>
          <a:stretch>
            <a:fillRect/>
          </a:stretch>
        </p:blipFill>
        <p:spPr>
          <a:xfrm>
            <a:off x="117987" y="672662"/>
            <a:ext cx="11956026" cy="5819305"/>
          </a:xfrm>
          <a:prstGeom prst="rect">
            <a:avLst/>
          </a:prstGeom>
        </p:spPr>
      </p:pic>
      <p:sp>
        <p:nvSpPr>
          <p:cNvPr id="6" name="Rectangle 1">
            <a:extLst>
              <a:ext uri="{FF2B5EF4-FFF2-40B4-BE49-F238E27FC236}">
                <a16:creationId xmlns:a16="http://schemas.microsoft.com/office/drawing/2014/main" id="{375C1D0B-771D-3DD4-69B0-0B6A2FF77B2A}"/>
              </a:ext>
            </a:extLst>
          </p:cNvPr>
          <p:cNvSpPr>
            <a:spLocks noChangeArrowheads="1"/>
          </p:cNvSpPr>
          <p:nvPr/>
        </p:nvSpPr>
        <p:spPr bwMode="auto">
          <a:xfrm>
            <a:off x="2566219" y="5294622"/>
            <a:ext cx="9625781" cy="1563377"/>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lang="en-US" altLang="en-US" sz="2200" b="1" dirty="0">
                <a:latin typeface="Calibir"/>
              </a:rPr>
              <a:t>1. Class: </a:t>
            </a:r>
            <a:r>
              <a:rPr kumimoji="0" lang="en-US" altLang="en-US" sz="2200" b="0" i="0" u="none" strike="noStrike" cap="none" normalizeH="0" baseline="0" dirty="0">
                <a:ln>
                  <a:noFill/>
                </a:ln>
                <a:solidFill>
                  <a:schemeClr val="tx1"/>
                </a:solidFill>
                <a:effectLst/>
                <a:latin typeface="Calibir"/>
              </a:rPr>
              <a:t>In Java, all code must be inside a </a:t>
            </a:r>
            <a:r>
              <a:rPr kumimoji="0" lang="en-US" altLang="en-US" sz="2200" b="1" i="0" u="none" strike="noStrike" cap="none" normalizeH="0" baseline="0" dirty="0">
                <a:ln>
                  <a:noFill/>
                </a:ln>
                <a:solidFill>
                  <a:schemeClr val="tx1"/>
                </a:solidFill>
                <a:effectLst/>
                <a:latin typeface="Calibir"/>
              </a:rPr>
              <a:t>class</a:t>
            </a:r>
            <a:r>
              <a:rPr kumimoji="0" lang="en-US" altLang="en-US" sz="2200" b="0" i="0" u="none" strike="noStrike" cap="none" normalizeH="0" baseline="0" dirty="0">
                <a:ln>
                  <a:noFill/>
                </a:ln>
                <a:solidFill>
                  <a:schemeClr val="tx1"/>
                </a:solidFill>
                <a:effectLst/>
                <a:latin typeface="Calibir"/>
              </a:rPr>
              <a:t>.</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200" b="0" i="0" u="none" strike="noStrike" cap="none" normalizeH="0" baseline="0" dirty="0">
                <a:ln>
                  <a:noFill/>
                </a:ln>
                <a:solidFill>
                  <a:schemeClr val="tx1"/>
                </a:solidFill>
                <a:effectLst/>
                <a:latin typeface="Calibir"/>
              </a:rPr>
              <a:t>The class name (Example1_Week4) must match the file name (Example1_Week4.java).</a:t>
            </a:r>
          </a:p>
        </p:txBody>
      </p:sp>
      <p:sp>
        <p:nvSpPr>
          <p:cNvPr id="11" name="Title 1">
            <a:extLst>
              <a:ext uri="{FF2B5EF4-FFF2-40B4-BE49-F238E27FC236}">
                <a16:creationId xmlns:a16="http://schemas.microsoft.com/office/drawing/2014/main" id="{D7EFAB8B-B95E-07BB-7572-45780A02D5FA}"/>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Java</a:t>
            </a:r>
            <a:endParaRPr lang="en-AU" sz="4000" b="1" dirty="0">
              <a:latin typeface="Calibir"/>
            </a:endParaRPr>
          </a:p>
        </p:txBody>
      </p:sp>
    </p:spTree>
    <p:extLst>
      <p:ext uri="{BB962C8B-B14F-4D97-AF65-F5344CB8AC3E}">
        <p14:creationId xmlns:p14="http://schemas.microsoft.com/office/powerpoint/2010/main" val="24863527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0F87F0-0527-1000-BCDE-02C19A3A1E31}"/>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4714B8E-1022-417D-AC69-E30AEDE37430}"/>
              </a:ext>
            </a:extLst>
          </p:cNvPr>
          <p:cNvPicPr>
            <a:picLocks noChangeAspect="1"/>
          </p:cNvPicPr>
          <p:nvPr/>
        </p:nvPicPr>
        <p:blipFill>
          <a:blip r:embed="rId2"/>
          <a:srcRect l="28427" t="6667" r="3227" b="34193"/>
          <a:stretch>
            <a:fillRect/>
          </a:stretch>
        </p:blipFill>
        <p:spPr>
          <a:xfrm>
            <a:off x="117987" y="672662"/>
            <a:ext cx="11956026" cy="5819305"/>
          </a:xfrm>
          <a:prstGeom prst="rect">
            <a:avLst/>
          </a:prstGeom>
        </p:spPr>
      </p:pic>
      <p:sp>
        <p:nvSpPr>
          <p:cNvPr id="6" name="Rectangle 1">
            <a:extLst>
              <a:ext uri="{FF2B5EF4-FFF2-40B4-BE49-F238E27FC236}">
                <a16:creationId xmlns:a16="http://schemas.microsoft.com/office/drawing/2014/main" id="{EB819365-2DE8-15A9-775F-FA8D87E9CADE}"/>
              </a:ext>
            </a:extLst>
          </p:cNvPr>
          <p:cNvSpPr>
            <a:spLocks noChangeArrowheads="1"/>
          </p:cNvSpPr>
          <p:nvPr/>
        </p:nvSpPr>
        <p:spPr bwMode="auto">
          <a:xfrm>
            <a:off x="2566219" y="5294623"/>
            <a:ext cx="9625781" cy="1563377"/>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200" b="1" dirty="0">
                <a:latin typeface="Calibir"/>
              </a:rPr>
              <a:t>2. Main Method: </a:t>
            </a:r>
            <a:r>
              <a:rPr lang="en-US" altLang="en-US" sz="2200" dirty="0">
                <a:latin typeface="Calibir"/>
              </a:rPr>
              <a:t>This is the entry point of any Java program.</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When you click Run, Java looks for this method to start the program.</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String[] </a:t>
            </a:r>
            <a:r>
              <a:rPr lang="en-US" altLang="en-US" sz="2200" dirty="0" err="1">
                <a:latin typeface="Calibir"/>
              </a:rPr>
              <a:t>args</a:t>
            </a:r>
            <a:r>
              <a:rPr lang="en-US" altLang="en-US" sz="2200" dirty="0">
                <a:latin typeface="Calibir"/>
              </a:rPr>
              <a:t> allows input from the command line (not used here, but required).</a:t>
            </a:r>
          </a:p>
        </p:txBody>
      </p:sp>
      <p:sp>
        <p:nvSpPr>
          <p:cNvPr id="11" name="Title 1">
            <a:extLst>
              <a:ext uri="{FF2B5EF4-FFF2-40B4-BE49-F238E27FC236}">
                <a16:creationId xmlns:a16="http://schemas.microsoft.com/office/drawing/2014/main" id="{B98C6C07-A5F8-DD5E-FC6F-5451D2293D3F}"/>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Java</a:t>
            </a:r>
            <a:endParaRPr lang="en-AU" sz="4000" b="1" dirty="0">
              <a:latin typeface="Calibir"/>
            </a:endParaRPr>
          </a:p>
        </p:txBody>
      </p:sp>
      <p:sp>
        <p:nvSpPr>
          <p:cNvPr id="2" name="Rectangle 1">
            <a:extLst>
              <a:ext uri="{FF2B5EF4-FFF2-40B4-BE49-F238E27FC236}">
                <a16:creationId xmlns:a16="http://schemas.microsoft.com/office/drawing/2014/main" id="{61B835A0-201B-667E-772E-71956DA9B134}"/>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00866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18B0D2-9CD1-4001-25A4-45C6C8F235D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5802F8EC-2433-051E-1991-5C25302E76CF}"/>
              </a:ext>
            </a:extLst>
          </p:cNvPr>
          <p:cNvPicPr>
            <a:picLocks noChangeAspect="1"/>
          </p:cNvPicPr>
          <p:nvPr/>
        </p:nvPicPr>
        <p:blipFill>
          <a:blip r:embed="rId2"/>
          <a:srcRect l="28427" t="6667" r="3227" b="34193"/>
          <a:stretch>
            <a:fillRect/>
          </a:stretch>
        </p:blipFill>
        <p:spPr>
          <a:xfrm>
            <a:off x="117987" y="672662"/>
            <a:ext cx="11956026" cy="5819305"/>
          </a:xfrm>
          <a:prstGeom prst="rect">
            <a:avLst/>
          </a:prstGeom>
        </p:spPr>
      </p:pic>
      <p:sp>
        <p:nvSpPr>
          <p:cNvPr id="6" name="Rectangle 1">
            <a:extLst>
              <a:ext uri="{FF2B5EF4-FFF2-40B4-BE49-F238E27FC236}">
                <a16:creationId xmlns:a16="http://schemas.microsoft.com/office/drawing/2014/main" id="{00558DC3-413D-801E-6495-902F32410D81}"/>
              </a:ext>
            </a:extLst>
          </p:cNvPr>
          <p:cNvSpPr>
            <a:spLocks noChangeArrowheads="1"/>
          </p:cNvSpPr>
          <p:nvPr/>
        </p:nvSpPr>
        <p:spPr bwMode="auto">
          <a:xfrm>
            <a:off x="2566219" y="5702291"/>
            <a:ext cx="9625781" cy="114307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400" b="1" dirty="0">
                <a:latin typeface="Calibir"/>
              </a:rPr>
              <a:t>3. Variable: </a:t>
            </a:r>
            <a:r>
              <a:rPr lang="en-US" altLang="en-US" sz="2400" dirty="0">
                <a:latin typeface="Calibir"/>
              </a:rPr>
              <a:t>A variable named age is created and given the value 18.</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400" dirty="0">
                <a:latin typeface="Calibir"/>
              </a:rPr>
              <a:t>int means it’s a whole number (integer).</a:t>
            </a:r>
          </a:p>
        </p:txBody>
      </p:sp>
      <p:sp>
        <p:nvSpPr>
          <p:cNvPr id="11" name="Title 1">
            <a:extLst>
              <a:ext uri="{FF2B5EF4-FFF2-40B4-BE49-F238E27FC236}">
                <a16:creationId xmlns:a16="http://schemas.microsoft.com/office/drawing/2014/main" id="{1BD058C6-CA6D-50FD-FADB-1D8C92CCE014}"/>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Java</a:t>
            </a:r>
            <a:endParaRPr lang="en-AU" sz="4000" b="1" dirty="0">
              <a:latin typeface="Calibir"/>
            </a:endParaRPr>
          </a:p>
        </p:txBody>
      </p:sp>
      <p:sp>
        <p:nvSpPr>
          <p:cNvPr id="2" name="Rectangle 1">
            <a:extLst>
              <a:ext uri="{FF2B5EF4-FFF2-40B4-BE49-F238E27FC236}">
                <a16:creationId xmlns:a16="http://schemas.microsoft.com/office/drawing/2014/main" id="{BC2F2175-1349-7D4C-9346-B326D75C81C6}"/>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32023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037A04-4AA6-0DD2-96D4-50909AA840D6}"/>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173CCC5B-2A20-2119-9980-7421D61E1D47}"/>
              </a:ext>
            </a:extLst>
          </p:cNvPr>
          <p:cNvPicPr>
            <a:picLocks noChangeAspect="1"/>
          </p:cNvPicPr>
          <p:nvPr/>
        </p:nvPicPr>
        <p:blipFill>
          <a:blip r:embed="rId2"/>
          <a:srcRect l="28427" t="6667" r="3227" b="34193"/>
          <a:stretch>
            <a:fillRect/>
          </a:stretch>
        </p:blipFill>
        <p:spPr>
          <a:xfrm>
            <a:off x="117987" y="672662"/>
            <a:ext cx="11829322" cy="5757635"/>
          </a:xfrm>
          <a:prstGeom prst="rect">
            <a:avLst/>
          </a:prstGeom>
        </p:spPr>
      </p:pic>
      <p:sp>
        <p:nvSpPr>
          <p:cNvPr id="6" name="Rectangle 1">
            <a:extLst>
              <a:ext uri="{FF2B5EF4-FFF2-40B4-BE49-F238E27FC236}">
                <a16:creationId xmlns:a16="http://schemas.microsoft.com/office/drawing/2014/main" id="{0DFD9ABB-48EE-1909-07C9-2231B78C48D8}"/>
              </a:ext>
            </a:extLst>
          </p:cNvPr>
          <p:cNvSpPr>
            <a:spLocks noChangeArrowheads="1"/>
          </p:cNvSpPr>
          <p:nvPr/>
        </p:nvSpPr>
        <p:spPr bwMode="auto">
          <a:xfrm>
            <a:off x="2566219" y="5227810"/>
            <a:ext cx="9625781" cy="163019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300" b="1" dirty="0">
                <a:latin typeface="Calibir"/>
              </a:rPr>
              <a:t>4. If-else condition: </a:t>
            </a:r>
            <a:r>
              <a:rPr lang="en-US" altLang="en-US" sz="2300" dirty="0">
                <a:latin typeface="Calibir"/>
              </a:rPr>
              <a:t>if checks the condition (age &gt;= 18).</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300" dirty="0">
                <a:latin typeface="Calibir"/>
              </a:rPr>
              <a:t>If true → print "Eligible to vote in Australia!".</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300" dirty="0">
                <a:latin typeface="Calibir"/>
              </a:rPr>
              <a:t>If false → print "Not eligible.".</a:t>
            </a:r>
          </a:p>
        </p:txBody>
      </p:sp>
      <p:sp>
        <p:nvSpPr>
          <p:cNvPr id="11" name="Title 1">
            <a:extLst>
              <a:ext uri="{FF2B5EF4-FFF2-40B4-BE49-F238E27FC236}">
                <a16:creationId xmlns:a16="http://schemas.microsoft.com/office/drawing/2014/main" id="{2168E290-57C9-B4C4-C5AF-AA57384105DD}"/>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Java</a:t>
            </a:r>
            <a:endParaRPr lang="en-AU" sz="4000" b="1" dirty="0">
              <a:latin typeface="Calibir"/>
            </a:endParaRPr>
          </a:p>
        </p:txBody>
      </p:sp>
      <p:sp>
        <p:nvSpPr>
          <p:cNvPr id="2" name="Rectangle 1">
            <a:extLst>
              <a:ext uri="{FF2B5EF4-FFF2-40B4-BE49-F238E27FC236}">
                <a16:creationId xmlns:a16="http://schemas.microsoft.com/office/drawing/2014/main" id="{3E677B5A-70C0-B8C1-45BF-312351020D2C}"/>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58002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CDC424-CAEE-FD5D-6D7B-B6D96A6B4151}"/>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E999B9F-D767-F6EE-052D-96334086ACC7}"/>
              </a:ext>
            </a:extLst>
          </p:cNvPr>
          <p:cNvPicPr>
            <a:picLocks noChangeAspect="1"/>
          </p:cNvPicPr>
          <p:nvPr/>
        </p:nvPicPr>
        <p:blipFill>
          <a:blip r:embed="rId2"/>
          <a:srcRect l="28427" t="6667" r="3227" b="34193"/>
          <a:stretch>
            <a:fillRect/>
          </a:stretch>
        </p:blipFill>
        <p:spPr>
          <a:xfrm>
            <a:off x="117987" y="672662"/>
            <a:ext cx="11829322" cy="5757635"/>
          </a:xfrm>
          <a:prstGeom prst="rect">
            <a:avLst/>
          </a:prstGeom>
        </p:spPr>
      </p:pic>
      <p:sp>
        <p:nvSpPr>
          <p:cNvPr id="6" name="Rectangle 1">
            <a:extLst>
              <a:ext uri="{FF2B5EF4-FFF2-40B4-BE49-F238E27FC236}">
                <a16:creationId xmlns:a16="http://schemas.microsoft.com/office/drawing/2014/main" id="{364F3BAD-7BAD-46E6-10AD-C001F2BCE579}"/>
              </a:ext>
            </a:extLst>
          </p:cNvPr>
          <p:cNvSpPr>
            <a:spLocks noChangeArrowheads="1"/>
          </p:cNvSpPr>
          <p:nvPr/>
        </p:nvSpPr>
        <p:spPr bwMode="auto">
          <a:xfrm>
            <a:off x="2566219" y="5714930"/>
            <a:ext cx="9625781" cy="114307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400" b="1" dirty="0">
                <a:latin typeface="Calibir"/>
              </a:rPr>
              <a:t>5. Closing braces: </a:t>
            </a:r>
            <a:endParaRPr lang="en-US" altLang="en-US" sz="2400" dirty="0">
              <a:latin typeface="Calibir"/>
            </a:endParaRP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400" dirty="0">
                <a:latin typeface="Calibir"/>
              </a:rPr>
              <a:t>Close the main method, then close the class.</a:t>
            </a:r>
          </a:p>
        </p:txBody>
      </p:sp>
      <p:sp>
        <p:nvSpPr>
          <p:cNvPr id="11" name="Title 1">
            <a:extLst>
              <a:ext uri="{FF2B5EF4-FFF2-40B4-BE49-F238E27FC236}">
                <a16:creationId xmlns:a16="http://schemas.microsoft.com/office/drawing/2014/main" id="{EC0639A1-33E6-34AA-DE46-B8B00C345552}"/>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Java</a:t>
            </a:r>
            <a:endParaRPr lang="en-AU" sz="4000" b="1" dirty="0">
              <a:latin typeface="Calibir"/>
            </a:endParaRPr>
          </a:p>
        </p:txBody>
      </p:sp>
      <p:sp>
        <p:nvSpPr>
          <p:cNvPr id="2" name="Rectangle 1">
            <a:extLst>
              <a:ext uri="{FF2B5EF4-FFF2-40B4-BE49-F238E27FC236}">
                <a16:creationId xmlns:a16="http://schemas.microsoft.com/office/drawing/2014/main" id="{2B5C8751-42A9-D7BA-4BDA-BF9925777322}"/>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718698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7631E7-B100-4A57-BD96-AC4E175505F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CE327BC8-1350-189D-189C-FA352767419C}"/>
              </a:ext>
            </a:extLst>
          </p:cNvPr>
          <p:cNvPicPr>
            <a:picLocks noChangeAspect="1"/>
          </p:cNvPicPr>
          <p:nvPr/>
        </p:nvPicPr>
        <p:blipFill>
          <a:blip r:embed="rId2"/>
          <a:srcRect l="28427" t="6667" r="3227" b="34193"/>
          <a:stretch>
            <a:fillRect/>
          </a:stretch>
        </p:blipFill>
        <p:spPr>
          <a:xfrm>
            <a:off x="117987" y="672662"/>
            <a:ext cx="11829322" cy="5757635"/>
          </a:xfrm>
          <a:prstGeom prst="rect">
            <a:avLst/>
          </a:prstGeom>
        </p:spPr>
      </p:pic>
      <p:sp>
        <p:nvSpPr>
          <p:cNvPr id="6" name="Rectangle 1">
            <a:extLst>
              <a:ext uri="{FF2B5EF4-FFF2-40B4-BE49-F238E27FC236}">
                <a16:creationId xmlns:a16="http://schemas.microsoft.com/office/drawing/2014/main" id="{C897F5E0-B473-0B48-12BF-30DE666BDB7F}"/>
              </a:ext>
            </a:extLst>
          </p:cNvPr>
          <p:cNvSpPr>
            <a:spLocks noChangeArrowheads="1"/>
          </p:cNvSpPr>
          <p:nvPr/>
        </p:nvSpPr>
        <p:spPr bwMode="auto">
          <a:xfrm>
            <a:off x="2566219" y="5563190"/>
            <a:ext cx="9625781" cy="144655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altLang="en-US" sz="2200" b="1" dirty="0">
                <a:latin typeface="Calibir"/>
              </a:rPr>
              <a:t>Program Flow: </a:t>
            </a:r>
            <a:r>
              <a:rPr lang="en-US" altLang="en-US" sz="2200" dirty="0">
                <a:latin typeface="Calibir"/>
              </a:rPr>
              <a:t>Start at main.</a:t>
            </a:r>
          </a:p>
          <a:p>
            <a:pPr marL="342900" lvl="0" indent="-342900" eaLnBrk="0" fontAlgn="base" hangingPunct="0">
              <a:spcBef>
                <a:spcPct val="0"/>
              </a:spcBef>
              <a:spcAft>
                <a:spcPct val="0"/>
              </a:spcAft>
              <a:buFont typeface="Arial" panose="020B0604020202020204" pitchFamily="34" charset="0"/>
              <a:buChar char="•"/>
            </a:pPr>
            <a:r>
              <a:rPr lang="en-US" altLang="en-US" sz="2200" dirty="0">
                <a:latin typeface="Calibir"/>
              </a:rPr>
              <a:t>Store age = 18.</a:t>
            </a:r>
          </a:p>
          <a:p>
            <a:pPr marL="342900" lvl="0" indent="-342900" eaLnBrk="0" fontAlgn="base" hangingPunct="0">
              <a:spcBef>
                <a:spcPct val="0"/>
              </a:spcBef>
              <a:spcAft>
                <a:spcPct val="0"/>
              </a:spcAft>
              <a:buFont typeface="Arial" panose="020B0604020202020204" pitchFamily="34" charset="0"/>
              <a:buChar char="•"/>
            </a:pPr>
            <a:r>
              <a:rPr lang="en-US" altLang="en-US" sz="2200" dirty="0">
                <a:latin typeface="Calibir"/>
              </a:rPr>
              <a:t>Check if age is 18 or more.</a:t>
            </a:r>
          </a:p>
          <a:p>
            <a:pPr marL="342900" lvl="0" indent="-342900" eaLnBrk="0" fontAlgn="base" hangingPunct="0">
              <a:spcBef>
                <a:spcPct val="0"/>
              </a:spcBef>
              <a:spcAft>
                <a:spcPct val="0"/>
              </a:spcAft>
              <a:buFont typeface="Arial" panose="020B0604020202020204" pitchFamily="34" charset="0"/>
              <a:buChar char="•"/>
            </a:pPr>
            <a:r>
              <a:rPr lang="en-US" altLang="en-US" sz="2200" dirty="0">
                <a:latin typeface="Calibir"/>
              </a:rPr>
              <a:t>Since it is, print:</a:t>
            </a:r>
          </a:p>
        </p:txBody>
      </p:sp>
      <p:sp>
        <p:nvSpPr>
          <p:cNvPr id="11" name="Title 1">
            <a:extLst>
              <a:ext uri="{FF2B5EF4-FFF2-40B4-BE49-F238E27FC236}">
                <a16:creationId xmlns:a16="http://schemas.microsoft.com/office/drawing/2014/main" id="{1094AB1A-F52B-F06A-1118-ABBC0A5031E0}"/>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Java</a:t>
            </a:r>
            <a:endParaRPr lang="en-AU" sz="4000" b="1" dirty="0">
              <a:latin typeface="Calibir"/>
            </a:endParaRPr>
          </a:p>
        </p:txBody>
      </p:sp>
      <p:sp>
        <p:nvSpPr>
          <p:cNvPr id="2" name="Rectangle 1">
            <a:extLst>
              <a:ext uri="{FF2B5EF4-FFF2-40B4-BE49-F238E27FC236}">
                <a16:creationId xmlns:a16="http://schemas.microsoft.com/office/drawing/2014/main" id="{83C2A23E-5656-765E-B8A6-56AC049943DC}"/>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71157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D476B6-D41D-C901-9837-2D85C69C9C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43977E-088B-54FE-253E-15D24048E453}"/>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Java</a:t>
            </a:r>
            <a:endParaRPr lang="en-AU" sz="4000" b="1" dirty="0">
              <a:latin typeface="Calibir"/>
            </a:endParaRPr>
          </a:p>
        </p:txBody>
      </p:sp>
      <p:pic>
        <p:nvPicPr>
          <p:cNvPr id="5" name="Picture 4">
            <a:extLst>
              <a:ext uri="{FF2B5EF4-FFF2-40B4-BE49-F238E27FC236}">
                <a16:creationId xmlns:a16="http://schemas.microsoft.com/office/drawing/2014/main" id="{E459AF05-7742-8491-6586-F67A92D56B4B}"/>
              </a:ext>
            </a:extLst>
          </p:cNvPr>
          <p:cNvPicPr>
            <a:picLocks noChangeAspect="1"/>
          </p:cNvPicPr>
          <p:nvPr/>
        </p:nvPicPr>
        <p:blipFill>
          <a:blip r:embed="rId2"/>
          <a:srcRect l="23832" t="33548" r="2136" b="33334"/>
          <a:stretch>
            <a:fillRect/>
          </a:stretch>
        </p:blipFill>
        <p:spPr>
          <a:xfrm>
            <a:off x="1023" y="1895167"/>
            <a:ext cx="12190977" cy="3067665"/>
          </a:xfrm>
          <a:prstGeom prst="rect">
            <a:avLst/>
          </a:prstGeom>
        </p:spPr>
      </p:pic>
    </p:spTree>
    <p:extLst>
      <p:ext uri="{BB962C8B-B14F-4D97-AF65-F5344CB8AC3E}">
        <p14:creationId xmlns:p14="http://schemas.microsoft.com/office/powerpoint/2010/main" val="10561827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87A34-6078-21DB-9E8F-F47BAEE55B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3BFECA-C753-0DFE-6B30-D7C0F2CEFBFE}"/>
              </a:ext>
            </a:extLst>
          </p:cNvPr>
          <p:cNvSpPr>
            <a:spLocks noGrp="1"/>
          </p:cNvSpPr>
          <p:nvPr>
            <p:ph type="title"/>
          </p:nvPr>
        </p:nvSpPr>
        <p:spPr>
          <a:xfrm>
            <a:off x="0" y="1"/>
            <a:ext cx="12192000" cy="672661"/>
          </a:xfrm>
        </p:spPr>
        <p:txBody>
          <a:bodyPr anchor="b">
            <a:normAutofit/>
          </a:bodyPr>
          <a:lstStyle/>
          <a:p>
            <a:r>
              <a:rPr lang="en-US" sz="4000" dirty="0">
                <a:latin typeface="Calibir"/>
              </a:rPr>
              <a:t>Activity 2: Add a Second Condition</a:t>
            </a:r>
            <a:endParaRPr lang="en-AU" sz="4000" b="1" dirty="0">
              <a:latin typeface="Calibir"/>
            </a:endParaRPr>
          </a:p>
        </p:txBody>
      </p:sp>
      <p:sp>
        <p:nvSpPr>
          <p:cNvPr id="3" name="Rectangle 1">
            <a:extLst>
              <a:ext uri="{FF2B5EF4-FFF2-40B4-BE49-F238E27FC236}">
                <a16:creationId xmlns:a16="http://schemas.microsoft.com/office/drawing/2014/main" id="{BB399935-8FBB-ACC4-9280-FC21D3A72E1F}"/>
              </a:ext>
            </a:extLst>
          </p:cNvPr>
          <p:cNvSpPr>
            <a:spLocks noChangeArrowheads="1"/>
          </p:cNvSpPr>
          <p:nvPr/>
        </p:nvSpPr>
        <p:spPr bwMode="auto">
          <a:xfrm>
            <a:off x="0" y="1800413"/>
            <a:ext cx="12192000"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a:t>
            </a:r>
            <a:br>
              <a:rPr lang="en-US" altLang="en-US" sz="2800" dirty="0">
                <a:latin typeface="Calibir"/>
              </a:rPr>
            </a:br>
            <a:r>
              <a:rPr lang="en-US" altLang="en-US" sz="2800" dirty="0">
                <a:latin typeface="Calibir"/>
              </a:rPr>
              <a:t>Modify the if–else to include a new condition:</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Age &lt; 18 → "Not eligible."</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Age between 18 and 70 → "Eligible to vote in Australia!"</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Age &gt; 70 → "Optional voting in Australia."</a:t>
            </a:r>
          </a:p>
        </p:txBody>
      </p:sp>
      <p:sp>
        <p:nvSpPr>
          <p:cNvPr id="5" name="Rectangle 2">
            <a:extLst>
              <a:ext uri="{FF2B5EF4-FFF2-40B4-BE49-F238E27FC236}">
                <a16:creationId xmlns:a16="http://schemas.microsoft.com/office/drawing/2014/main" id="{987E729C-54A3-840F-E5A3-BAD9A5F68A63}"/>
              </a:ext>
            </a:extLst>
          </p:cNvPr>
          <p:cNvSpPr>
            <a:spLocks noChangeArrowheads="1"/>
          </p:cNvSpPr>
          <p:nvPr/>
        </p:nvSpPr>
        <p:spPr bwMode="auto">
          <a:xfrm>
            <a:off x="0" y="5352807"/>
            <a:ext cx="12192000"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ir"/>
              </a:rPr>
              <a:t>Goal: Students practice adding conditions (else if) and understand how real-world rules can be modeled in code. </a:t>
            </a:r>
          </a:p>
        </p:txBody>
      </p:sp>
      <p:pic>
        <p:nvPicPr>
          <p:cNvPr id="4" name="Timer">
            <a:hlinkClick r:id="" action="ppaction://media"/>
            <a:extLst>
              <a:ext uri="{FF2B5EF4-FFF2-40B4-BE49-F238E27FC236}">
                <a16:creationId xmlns:a16="http://schemas.microsoft.com/office/drawing/2014/main" id="{AFF5B235-8BC4-9779-3919-8D8533CF8EE5}"/>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40166" t="43871" r="40476" b="40215"/>
          <a:stretch>
            <a:fillRect/>
          </a:stretch>
        </p:blipFill>
        <p:spPr>
          <a:xfrm>
            <a:off x="9832258" y="2883309"/>
            <a:ext cx="2359742" cy="1091381"/>
          </a:xfrm>
          <a:prstGeom prst="rect">
            <a:avLst/>
          </a:prstGeom>
          <a:ln w="38100">
            <a:solidFill>
              <a:srgbClr val="FF0000"/>
            </a:solidFill>
          </a:ln>
        </p:spPr>
      </p:pic>
    </p:spTree>
    <p:extLst>
      <p:ext uri="{BB962C8B-B14F-4D97-AF65-F5344CB8AC3E}">
        <p14:creationId xmlns:p14="http://schemas.microsoft.com/office/powerpoint/2010/main" val="865677248"/>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1DA366-6BE2-EF72-FFA9-3FC1C60CAE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5B7095-A95E-A4AA-C9AB-75AB5D7B3193}"/>
              </a:ext>
            </a:extLst>
          </p:cNvPr>
          <p:cNvSpPr>
            <a:spLocks noGrp="1"/>
          </p:cNvSpPr>
          <p:nvPr>
            <p:ph type="title"/>
          </p:nvPr>
        </p:nvSpPr>
        <p:spPr>
          <a:xfrm>
            <a:off x="0" y="1"/>
            <a:ext cx="12192000" cy="672661"/>
          </a:xfrm>
        </p:spPr>
        <p:txBody>
          <a:bodyPr anchor="b">
            <a:normAutofit/>
          </a:bodyPr>
          <a:lstStyle/>
          <a:p>
            <a:r>
              <a:rPr lang="en-US" sz="4000" dirty="0">
                <a:latin typeface="Calibir"/>
              </a:rPr>
              <a:t>Week 4 Outline</a:t>
            </a:r>
            <a:endParaRPr lang="en-AU" sz="4000" b="1" dirty="0">
              <a:latin typeface="Calibir"/>
            </a:endParaRPr>
          </a:p>
        </p:txBody>
      </p:sp>
      <p:sp>
        <p:nvSpPr>
          <p:cNvPr id="3" name="TextBox 2">
            <a:extLst>
              <a:ext uri="{FF2B5EF4-FFF2-40B4-BE49-F238E27FC236}">
                <a16:creationId xmlns:a16="http://schemas.microsoft.com/office/drawing/2014/main" id="{74F55197-87C6-6FBE-B168-8045BAFD1C9F}"/>
              </a:ext>
            </a:extLst>
          </p:cNvPr>
          <p:cNvSpPr txBox="1"/>
          <p:nvPr/>
        </p:nvSpPr>
        <p:spPr>
          <a:xfrm>
            <a:off x="7633139" y="1902371"/>
            <a:ext cx="4558861" cy="4549835"/>
          </a:xfrm>
          <a:prstGeom prst="rect">
            <a:avLst/>
          </a:prstGeom>
          <a:noFill/>
        </p:spPr>
        <p:txBody>
          <a:bodyPr wrap="square">
            <a:spAutoFit/>
          </a:bodyPr>
          <a:lstStyle/>
          <a:p>
            <a:pPr marL="457200" indent="-457200">
              <a:lnSpc>
                <a:spcPct val="150000"/>
              </a:lnSpc>
              <a:buFontTx/>
              <a:buChar char="-"/>
            </a:pPr>
            <a:r>
              <a:rPr lang="en-US" sz="2800" b="0" i="0" dirty="0">
                <a:solidFill>
                  <a:srgbClr val="252B2B"/>
                </a:solidFill>
                <a:effectLst/>
                <a:highlight>
                  <a:srgbClr val="00FF00"/>
                </a:highlight>
                <a:latin typeface="Calibir"/>
              </a:rPr>
              <a:t>Tuesday Class 4-6 PM:</a:t>
            </a:r>
            <a:br>
              <a:rPr lang="en-US" sz="2800" b="0" i="0" dirty="0">
                <a:solidFill>
                  <a:srgbClr val="252B2B"/>
                </a:solidFill>
                <a:effectLst/>
                <a:latin typeface="Calibir"/>
              </a:rPr>
            </a:br>
            <a:r>
              <a:rPr lang="en-US" sz="2800" b="0" i="0" dirty="0">
                <a:solidFill>
                  <a:srgbClr val="252B2B"/>
                </a:solidFill>
                <a:effectLst/>
                <a:latin typeface="Calibir"/>
              </a:rPr>
              <a:t>Farshid Keivanian (main)</a:t>
            </a:r>
            <a:br>
              <a:rPr lang="en-US" sz="2800" dirty="0">
                <a:latin typeface="Calibir"/>
              </a:rPr>
            </a:br>
            <a:r>
              <a:rPr lang="en-US" sz="2800" b="0" i="0" dirty="0">
                <a:solidFill>
                  <a:srgbClr val="252B2B"/>
                </a:solidFill>
                <a:effectLst/>
                <a:latin typeface="Calibir"/>
              </a:rPr>
              <a:t>Xiaojie (Zoe) Lin covers:</a:t>
            </a:r>
            <a:endParaRPr lang="en-US" sz="2800" dirty="0">
              <a:solidFill>
                <a:srgbClr val="252B2B"/>
              </a:solidFill>
              <a:latin typeface="Calibir"/>
            </a:endParaRPr>
          </a:p>
          <a:p>
            <a:pPr marL="987425" indent="-457200">
              <a:lnSpc>
                <a:spcPct val="150000"/>
              </a:lnSpc>
              <a:buFont typeface="Arial" panose="020B0604020202020204" pitchFamily="34" charset="0"/>
              <a:buChar char="•"/>
            </a:pPr>
            <a:r>
              <a:rPr lang="en-US" sz="2800" b="0" i="0" dirty="0">
                <a:solidFill>
                  <a:srgbClr val="252B2B"/>
                </a:solidFill>
                <a:effectLst/>
                <a:latin typeface="Calibir"/>
              </a:rPr>
              <a:t>12 August</a:t>
            </a:r>
          </a:p>
          <a:p>
            <a:pPr marL="987425" indent="-457200">
              <a:lnSpc>
                <a:spcPct val="150000"/>
              </a:lnSpc>
              <a:buFont typeface="Arial" panose="020B0604020202020204" pitchFamily="34" charset="0"/>
              <a:buChar char="•"/>
            </a:pPr>
            <a:r>
              <a:rPr lang="en-US" sz="2800" b="0" i="0" dirty="0">
                <a:solidFill>
                  <a:srgbClr val="252B2B"/>
                </a:solidFill>
                <a:effectLst/>
                <a:latin typeface="Calibir"/>
              </a:rPr>
              <a:t>26 August</a:t>
            </a:r>
          </a:p>
          <a:p>
            <a:pPr marL="987425" indent="-457200">
              <a:lnSpc>
                <a:spcPct val="150000"/>
              </a:lnSpc>
              <a:buFont typeface="Arial" panose="020B0604020202020204" pitchFamily="34" charset="0"/>
              <a:buChar char="•"/>
            </a:pPr>
            <a:r>
              <a:rPr lang="en-US" sz="2800" b="0" i="0" dirty="0">
                <a:solidFill>
                  <a:srgbClr val="252B2B"/>
                </a:solidFill>
                <a:effectLst/>
                <a:latin typeface="Calibir"/>
              </a:rPr>
              <a:t>9 September</a:t>
            </a:r>
          </a:p>
          <a:p>
            <a:pPr marL="987425" indent="-457200">
              <a:lnSpc>
                <a:spcPct val="150000"/>
              </a:lnSpc>
              <a:buFont typeface="Arial" panose="020B0604020202020204" pitchFamily="34" charset="0"/>
              <a:buChar char="•"/>
            </a:pPr>
            <a:r>
              <a:rPr lang="en-US" sz="2800" b="0" i="0" dirty="0">
                <a:solidFill>
                  <a:srgbClr val="252B2B"/>
                </a:solidFill>
                <a:effectLst/>
                <a:latin typeface="Calibir"/>
              </a:rPr>
              <a:t>14 October</a:t>
            </a:r>
            <a:endParaRPr lang="en-AU" sz="2800" dirty="0">
              <a:latin typeface="Calibir"/>
            </a:endParaRPr>
          </a:p>
        </p:txBody>
      </p:sp>
      <p:sp>
        <p:nvSpPr>
          <p:cNvPr id="5" name="TextBox 4">
            <a:extLst>
              <a:ext uri="{FF2B5EF4-FFF2-40B4-BE49-F238E27FC236}">
                <a16:creationId xmlns:a16="http://schemas.microsoft.com/office/drawing/2014/main" id="{71F7037C-CC18-B6E2-C69F-FD0450DC4355}"/>
              </a:ext>
            </a:extLst>
          </p:cNvPr>
          <p:cNvSpPr txBox="1"/>
          <p:nvPr/>
        </p:nvSpPr>
        <p:spPr>
          <a:xfrm>
            <a:off x="0" y="672662"/>
            <a:ext cx="6223818" cy="6228628"/>
          </a:xfrm>
          <a:prstGeom prst="rect">
            <a:avLst/>
          </a:prstGeom>
          <a:noFill/>
        </p:spPr>
        <p:txBody>
          <a:bodyPr wrap="square">
            <a:spAutoFit/>
          </a:bodyPr>
          <a:lstStyle/>
          <a:p>
            <a:pPr marL="342900" lvl="0" indent="-342900" rtl="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What Are Control Statements?</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Conditional Statements</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If-Else Example: Voting Eligibility in Python</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Activity 1: Try Different Ages</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If-Else Example: Voting Eligibility in Java</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Activity 2: Add a Second Condition</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Looping Statements</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Jump Statements</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Bank Case Study (Link to Lab 4)</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Activity 3: Try Different Transactions</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Activity 4: Simulate a Blocked Account</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Learning Reinforcement (2 min)</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Activities 5 and 6</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Problem-Solving Example (Factorial – Lab 4 Ex.8) – Python</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Problem-Solving Example (Factorial – Lab 4 Ex.8) – Java</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Activity 7</a:t>
            </a:r>
          </a:p>
          <a:p>
            <a:pPr marL="342900" lvl="0" indent="-342900">
              <a:lnSpc>
                <a:spcPct val="115000"/>
              </a:lnSpc>
              <a:buFont typeface="+mj-lt"/>
              <a:buAutoNum type="arabicPeriod"/>
            </a:pPr>
            <a:r>
              <a:rPr lang="en-US" kern="100" dirty="0">
                <a:effectLst/>
                <a:latin typeface="Calibir"/>
                <a:ea typeface="Aptos" panose="020B0004020202020204" pitchFamily="34" charset="0"/>
                <a:cs typeface="Arial" panose="020B0604020202020204" pitchFamily="34" charset="0"/>
              </a:rPr>
              <a:t>Role-Playing Debate Questions (2 min)</a:t>
            </a:r>
          </a:p>
          <a:p>
            <a:pPr marL="342900" lvl="0" indent="-342900">
              <a:lnSpc>
                <a:spcPct val="115000"/>
              </a:lnSpc>
              <a:spcAft>
                <a:spcPts val="800"/>
              </a:spcAft>
              <a:buFont typeface="+mj-lt"/>
              <a:buAutoNum type="arabicPeriod"/>
            </a:pPr>
            <a:r>
              <a:rPr lang="en-US" kern="100" dirty="0">
                <a:effectLst/>
                <a:latin typeface="Calibir"/>
                <a:ea typeface="Aptos" panose="020B0004020202020204" pitchFamily="34" charset="0"/>
                <a:cs typeface="Arial" panose="020B0604020202020204" pitchFamily="34" charset="0"/>
              </a:rPr>
              <a:t>Lab 4 Exercises</a:t>
            </a:r>
          </a:p>
          <a:p>
            <a:pPr marL="342900" lvl="0" indent="-342900">
              <a:lnSpc>
                <a:spcPct val="115000"/>
              </a:lnSpc>
              <a:spcAft>
                <a:spcPts val="800"/>
              </a:spcAft>
              <a:buFont typeface="+mj-lt"/>
              <a:buAutoNum type="arabicPeriod"/>
            </a:pPr>
            <a:r>
              <a:rPr lang="en-US" kern="100" dirty="0">
                <a:latin typeface="Calibir"/>
                <a:ea typeface="Aptos" panose="020B0004020202020204" pitchFamily="34" charset="0"/>
                <a:cs typeface="Arial" panose="020B0604020202020204" pitchFamily="34" charset="0"/>
              </a:rPr>
              <a:t>Have you formed your group?</a:t>
            </a:r>
            <a:endParaRPr lang="en-US" kern="100" dirty="0">
              <a:effectLst/>
              <a:latin typeface="Calibir"/>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000910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87A34-6078-21DB-9E8F-F47BAEE55B93}"/>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BB399935-8FBB-ACC4-9280-FC21D3A72E1F}"/>
              </a:ext>
            </a:extLst>
          </p:cNvPr>
          <p:cNvSpPr>
            <a:spLocks noChangeArrowheads="1"/>
          </p:cNvSpPr>
          <p:nvPr/>
        </p:nvSpPr>
        <p:spPr bwMode="auto">
          <a:xfrm>
            <a:off x="0" y="1801855"/>
            <a:ext cx="12192000" cy="3254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Repeat tasks until a condition is met</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for loop → like counting seats in a lecture hall</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while loop → keep walking until the bus arrives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do-while loop (Java only) → at least one attempt (like trying your Opal card tap even if balance is low)</a:t>
            </a:r>
          </a:p>
        </p:txBody>
      </p:sp>
      <p:sp>
        <p:nvSpPr>
          <p:cNvPr id="9" name="Title 1">
            <a:extLst>
              <a:ext uri="{FF2B5EF4-FFF2-40B4-BE49-F238E27FC236}">
                <a16:creationId xmlns:a16="http://schemas.microsoft.com/office/drawing/2014/main" id="{FDA19BD1-4CEE-45FA-4FA9-11BAB5CD0232}"/>
              </a:ext>
            </a:extLst>
          </p:cNvPr>
          <p:cNvSpPr>
            <a:spLocks noGrp="1"/>
          </p:cNvSpPr>
          <p:nvPr>
            <p:ph type="title"/>
          </p:nvPr>
        </p:nvSpPr>
        <p:spPr>
          <a:xfrm>
            <a:off x="0" y="1"/>
            <a:ext cx="12192000" cy="672661"/>
          </a:xfrm>
        </p:spPr>
        <p:txBody>
          <a:bodyPr anchor="b">
            <a:normAutofit/>
          </a:bodyPr>
          <a:lstStyle/>
          <a:p>
            <a:r>
              <a:rPr lang="en-US" sz="4000" dirty="0">
                <a:latin typeface="Calibir"/>
              </a:rPr>
              <a:t>Looping Statements</a:t>
            </a:r>
            <a:endParaRPr lang="en-AU" sz="4000" b="1" dirty="0">
              <a:latin typeface="Calibir"/>
            </a:endParaRPr>
          </a:p>
        </p:txBody>
      </p:sp>
    </p:spTree>
    <p:extLst>
      <p:ext uri="{BB962C8B-B14F-4D97-AF65-F5344CB8AC3E}">
        <p14:creationId xmlns:p14="http://schemas.microsoft.com/office/powerpoint/2010/main" val="14522234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A332F5-203C-9995-7257-B3D40A8BC027}"/>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CC21E1F5-137C-70F7-C963-0C9DA982E915}"/>
              </a:ext>
            </a:extLst>
          </p:cNvPr>
          <p:cNvSpPr>
            <a:spLocks noChangeArrowheads="1"/>
          </p:cNvSpPr>
          <p:nvPr/>
        </p:nvSpPr>
        <p:spPr bwMode="auto">
          <a:xfrm>
            <a:off x="0" y="2123578"/>
            <a:ext cx="12192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break</a:t>
            </a:r>
            <a:r>
              <a:rPr lang="en-US" altLang="en-US" sz="2800" dirty="0">
                <a:latin typeface="Calibir"/>
              </a:rPr>
              <a:t> → leave the loop early (like leaving a class early if fire alarm rings )</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continue</a:t>
            </a:r>
            <a:r>
              <a:rPr lang="en-US" altLang="en-US" sz="2800" dirty="0">
                <a:latin typeface="Calibir"/>
              </a:rPr>
              <a:t> → skip one step, move to next (like skipping one stop while driving Uber Eats)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return</a:t>
            </a:r>
            <a:r>
              <a:rPr lang="en-US" altLang="en-US" sz="2800" dirty="0">
                <a:latin typeface="Calibir"/>
              </a:rPr>
              <a:t> → exit from the method completely</a:t>
            </a:r>
          </a:p>
        </p:txBody>
      </p:sp>
      <p:sp>
        <p:nvSpPr>
          <p:cNvPr id="9" name="Title 1">
            <a:extLst>
              <a:ext uri="{FF2B5EF4-FFF2-40B4-BE49-F238E27FC236}">
                <a16:creationId xmlns:a16="http://schemas.microsoft.com/office/drawing/2014/main" id="{6210F404-6C5C-DC97-DFE9-51B9F43DEE32}"/>
              </a:ext>
            </a:extLst>
          </p:cNvPr>
          <p:cNvSpPr>
            <a:spLocks noGrp="1"/>
          </p:cNvSpPr>
          <p:nvPr>
            <p:ph type="title"/>
          </p:nvPr>
        </p:nvSpPr>
        <p:spPr>
          <a:xfrm>
            <a:off x="0" y="1"/>
            <a:ext cx="12192000" cy="672661"/>
          </a:xfrm>
        </p:spPr>
        <p:txBody>
          <a:bodyPr anchor="b">
            <a:normAutofit/>
          </a:bodyPr>
          <a:lstStyle/>
          <a:p>
            <a:r>
              <a:rPr lang="en-US" sz="4000" dirty="0">
                <a:latin typeface="Calibir"/>
              </a:rPr>
              <a:t>Jump Statements</a:t>
            </a:r>
            <a:endParaRPr lang="en-AU" sz="4000" b="1" dirty="0">
              <a:latin typeface="Calibir"/>
            </a:endParaRPr>
          </a:p>
        </p:txBody>
      </p:sp>
    </p:spTree>
    <p:extLst>
      <p:ext uri="{BB962C8B-B14F-4D97-AF65-F5344CB8AC3E}">
        <p14:creationId xmlns:p14="http://schemas.microsoft.com/office/powerpoint/2010/main" val="36629103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FA4F78-C793-10CD-E3D0-7E00C44C3CF4}"/>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F3CF6A34-4370-8A1F-21A9-117D7E76041C}"/>
              </a:ext>
            </a:extLst>
          </p:cNvPr>
          <p:cNvSpPr>
            <a:spLocks noGrp="1"/>
          </p:cNvSpPr>
          <p:nvPr>
            <p:ph type="title"/>
          </p:nvPr>
        </p:nvSpPr>
        <p:spPr>
          <a:xfrm>
            <a:off x="0" y="1"/>
            <a:ext cx="12192000" cy="672661"/>
          </a:xfrm>
        </p:spPr>
        <p:txBody>
          <a:bodyPr anchor="b">
            <a:normAutofit/>
          </a:bodyPr>
          <a:lstStyle/>
          <a:p>
            <a:r>
              <a:rPr lang="en-US" sz="4000" dirty="0">
                <a:latin typeface="Calibir"/>
              </a:rPr>
              <a:t>Bank Case Study (Link to Lab 4)</a:t>
            </a:r>
            <a:endParaRPr lang="en-AU" sz="4000" b="1" dirty="0">
              <a:latin typeface="Calibir"/>
            </a:endParaRPr>
          </a:p>
        </p:txBody>
      </p:sp>
      <p:sp>
        <p:nvSpPr>
          <p:cNvPr id="6" name="TextBox 5">
            <a:extLst>
              <a:ext uri="{FF2B5EF4-FFF2-40B4-BE49-F238E27FC236}">
                <a16:creationId xmlns:a16="http://schemas.microsoft.com/office/drawing/2014/main" id="{A0AF47A0-269B-BE58-F906-92F7669EA4DC}"/>
              </a:ext>
            </a:extLst>
          </p:cNvPr>
          <p:cNvSpPr txBox="1"/>
          <p:nvPr/>
        </p:nvSpPr>
        <p:spPr>
          <a:xfrm>
            <a:off x="0" y="653768"/>
            <a:ext cx="10486103" cy="954107"/>
          </a:xfrm>
          <a:prstGeom prst="rect">
            <a:avLst/>
          </a:prstGeom>
          <a:noFill/>
        </p:spPr>
        <p:txBody>
          <a:bodyPr wrap="square">
            <a:spAutoFit/>
          </a:bodyPr>
          <a:lstStyle/>
          <a:p>
            <a:r>
              <a:rPr lang="en-US" sz="2800" dirty="0">
                <a:latin typeface="Calibir"/>
              </a:rPr>
              <a:t>Step 1: Simple example: The following code simulates a simple banking withdrawal:</a:t>
            </a:r>
            <a:endParaRPr lang="en-AU" sz="2800" dirty="0">
              <a:latin typeface="Calibir"/>
            </a:endParaRPr>
          </a:p>
        </p:txBody>
      </p:sp>
      <p:pic>
        <p:nvPicPr>
          <p:cNvPr id="4" name="Picture 3">
            <a:extLst>
              <a:ext uri="{FF2B5EF4-FFF2-40B4-BE49-F238E27FC236}">
                <a16:creationId xmlns:a16="http://schemas.microsoft.com/office/drawing/2014/main" id="{08152D7F-C057-11D7-E764-2BF854219156}"/>
              </a:ext>
            </a:extLst>
          </p:cNvPr>
          <p:cNvPicPr>
            <a:picLocks noChangeAspect="1"/>
          </p:cNvPicPr>
          <p:nvPr/>
        </p:nvPicPr>
        <p:blipFill>
          <a:blip r:embed="rId2"/>
          <a:srcRect l="28307" t="7312" r="1774" b="41720"/>
          <a:stretch>
            <a:fillRect/>
          </a:stretch>
        </p:blipFill>
        <p:spPr>
          <a:xfrm>
            <a:off x="0" y="1485308"/>
            <a:ext cx="12192000" cy="4999143"/>
          </a:xfrm>
          <a:prstGeom prst="rect">
            <a:avLst/>
          </a:prstGeom>
        </p:spPr>
      </p:pic>
      <p:sp>
        <p:nvSpPr>
          <p:cNvPr id="7" name="TextBox 6">
            <a:extLst>
              <a:ext uri="{FF2B5EF4-FFF2-40B4-BE49-F238E27FC236}">
                <a16:creationId xmlns:a16="http://schemas.microsoft.com/office/drawing/2014/main" id="{92F9AFC3-FDAB-1E7B-9045-1C42FE0FD980}"/>
              </a:ext>
            </a:extLst>
          </p:cNvPr>
          <p:cNvSpPr txBox="1"/>
          <p:nvPr/>
        </p:nvSpPr>
        <p:spPr>
          <a:xfrm>
            <a:off x="5715000" y="2017980"/>
            <a:ext cx="6477000" cy="1697068"/>
          </a:xfrm>
          <a:prstGeom prst="rect">
            <a:avLst/>
          </a:prstGeom>
          <a:solidFill>
            <a:schemeClr val="bg1"/>
          </a:solid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400" dirty="0">
                <a:latin typeface="Calibir"/>
              </a:rPr>
              <a:t>balance = 1000 → account starts with $1000.</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400" dirty="0">
                <a:latin typeface="Calibir"/>
              </a:rPr>
              <a:t>withdraw = 200 → trying to withdraw $200.</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400" dirty="0" err="1">
                <a:latin typeface="Calibir"/>
              </a:rPr>
              <a:t>account_blocked</a:t>
            </a:r>
            <a:r>
              <a:rPr lang="en-US" altLang="en-US" sz="2400" dirty="0">
                <a:latin typeface="Calibir"/>
              </a:rPr>
              <a:t> = False → account is active.</a:t>
            </a:r>
          </a:p>
        </p:txBody>
      </p:sp>
    </p:spTree>
    <p:extLst>
      <p:ext uri="{BB962C8B-B14F-4D97-AF65-F5344CB8AC3E}">
        <p14:creationId xmlns:p14="http://schemas.microsoft.com/office/powerpoint/2010/main" val="320110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AF3BBD-AECA-A5A8-1A1C-C1553FE99EE7}"/>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74AE3A80-8C03-4CC9-B9F6-E5EDCE99D06E}"/>
              </a:ext>
            </a:extLst>
          </p:cNvPr>
          <p:cNvSpPr>
            <a:spLocks noGrp="1"/>
          </p:cNvSpPr>
          <p:nvPr>
            <p:ph type="title"/>
          </p:nvPr>
        </p:nvSpPr>
        <p:spPr>
          <a:xfrm>
            <a:off x="0" y="1"/>
            <a:ext cx="12192000" cy="672661"/>
          </a:xfrm>
        </p:spPr>
        <p:txBody>
          <a:bodyPr anchor="b">
            <a:normAutofit/>
          </a:bodyPr>
          <a:lstStyle/>
          <a:p>
            <a:r>
              <a:rPr lang="en-US" sz="4000" dirty="0">
                <a:latin typeface="Calibir"/>
              </a:rPr>
              <a:t>Bank Case Study (Link to Lab 4)</a:t>
            </a:r>
            <a:endParaRPr lang="en-AU" sz="4000" b="1" dirty="0">
              <a:latin typeface="Calibir"/>
            </a:endParaRPr>
          </a:p>
        </p:txBody>
      </p:sp>
      <p:pic>
        <p:nvPicPr>
          <p:cNvPr id="4" name="Picture 3">
            <a:extLst>
              <a:ext uri="{FF2B5EF4-FFF2-40B4-BE49-F238E27FC236}">
                <a16:creationId xmlns:a16="http://schemas.microsoft.com/office/drawing/2014/main" id="{F7E3AB2C-DD11-B5AA-B327-8EC5373BBE9F}"/>
              </a:ext>
            </a:extLst>
          </p:cNvPr>
          <p:cNvPicPr>
            <a:picLocks noChangeAspect="1"/>
          </p:cNvPicPr>
          <p:nvPr/>
        </p:nvPicPr>
        <p:blipFill>
          <a:blip r:embed="rId2"/>
          <a:srcRect l="28307" t="7312" r="1774" b="41720"/>
          <a:stretch>
            <a:fillRect/>
          </a:stretch>
        </p:blipFill>
        <p:spPr>
          <a:xfrm>
            <a:off x="0" y="1529553"/>
            <a:ext cx="12192000" cy="4999143"/>
          </a:xfrm>
          <a:prstGeom prst="rect">
            <a:avLst/>
          </a:prstGeom>
        </p:spPr>
      </p:pic>
      <p:sp>
        <p:nvSpPr>
          <p:cNvPr id="7" name="TextBox 6">
            <a:extLst>
              <a:ext uri="{FF2B5EF4-FFF2-40B4-BE49-F238E27FC236}">
                <a16:creationId xmlns:a16="http://schemas.microsoft.com/office/drawing/2014/main" id="{6B347C85-4DD4-37C4-96D2-F199F2B17233}"/>
              </a:ext>
            </a:extLst>
          </p:cNvPr>
          <p:cNvSpPr txBox="1"/>
          <p:nvPr/>
        </p:nvSpPr>
        <p:spPr>
          <a:xfrm>
            <a:off x="5715000" y="2017980"/>
            <a:ext cx="6477000" cy="2579039"/>
          </a:xfrm>
          <a:prstGeom prst="rect">
            <a:avLst/>
          </a:prstGeom>
          <a:solidFill>
            <a:schemeClr val="bg1"/>
          </a:solid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If the account is </a:t>
            </a:r>
            <a:r>
              <a:rPr lang="en-US" altLang="en-US" sz="2200" b="1" dirty="0">
                <a:latin typeface="Calibir"/>
              </a:rPr>
              <a:t>not blocked</a:t>
            </a:r>
            <a:r>
              <a:rPr lang="en-US" altLang="en-US" sz="2200" dirty="0">
                <a:latin typeface="Calibir"/>
              </a:rPr>
              <a:t>, then:</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If balance ≥ withdrawal → deduct money and show new balance.</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Else → show “Insufficient funds!”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200" dirty="0">
                <a:latin typeface="Calibir"/>
              </a:rPr>
              <a:t>If the account </a:t>
            </a:r>
            <a:r>
              <a:rPr lang="en-US" altLang="en-US" sz="2200" b="1" dirty="0">
                <a:latin typeface="Calibir"/>
              </a:rPr>
              <a:t>is blocked</a:t>
            </a:r>
            <a:r>
              <a:rPr lang="en-US" altLang="en-US" sz="2200" dirty="0">
                <a:latin typeface="Calibir"/>
              </a:rPr>
              <a:t>, print a warning.</a:t>
            </a:r>
          </a:p>
        </p:txBody>
      </p:sp>
    </p:spTree>
    <p:extLst>
      <p:ext uri="{BB962C8B-B14F-4D97-AF65-F5344CB8AC3E}">
        <p14:creationId xmlns:p14="http://schemas.microsoft.com/office/powerpoint/2010/main" val="9269855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EC1B0-D42B-08C1-0B9E-71E1DC875F7C}"/>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B4C55D49-C962-69F6-DA53-28E200DE998A}"/>
              </a:ext>
            </a:extLst>
          </p:cNvPr>
          <p:cNvSpPr>
            <a:spLocks noGrp="1"/>
          </p:cNvSpPr>
          <p:nvPr>
            <p:ph type="title"/>
          </p:nvPr>
        </p:nvSpPr>
        <p:spPr>
          <a:xfrm>
            <a:off x="0" y="1"/>
            <a:ext cx="12192000" cy="672661"/>
          </a:xfrm>
        </p:spPr>
        <p:txBody>
          <a:bodyPr anchor="b">
            <a:normAutofit/>
          </a:bodyPr>
          <a:lstStyle/>
          <a:p>
            <a:r>
              <a:rPr lang="en-US" sz="4000" dirty="0">
                <a:latin typeface="Calibir"/>
              </a:rPr>
              <a:t>Bank Case Study (Link to Lab 4)</a:t>
            </a:r>
            <a:endParaRPr lang="en-AU" sz="4000" b="1" dirty="0">
              <a:latin typeface="Calibir"/>
            </a:endParaRPr>
          </a:p>
        </p:txBody>
      </p:sp>
      <p:sp>
        <p:nvSpPr>
          <p:cNvPr id="3" name="TextBox 2">
            <a:extLst>
              <a:ext uri="{FF2B5EF4-FFF2-40B4-BE49-F238E27FC236}">
                <a16:creationId xmlns:a16="http://schemas.microsoft.com/office/drawing/2014/main" id="{A54AABDF-007B-40F5-2DD2-339450542711}"/>
              </a:ext>
            </a:extLst>
          </p:cNvPr>
          <p:cNvSpPr txBox="1"/>
          <p:nvPr/>
        </p:nvSpPr>
        <p:spPr>
          <a:xfrm>
            <a:off x="-1" y="916008"/>
            <a:ext cx="10397613" cy="523220"/>
          </a:xfrm>
          <a:prstGeom prst="rect">
            <a:avLst/>
          </a:prstGeom>
          <a:noFill/>
        </p:spPr>
        <p:txBody>
          <a:bodyPr wrap="square">
            <a:spAutoFit/>
          </a:bodyPr>
          <a:lstStyle/>
          <a:p>
            <a:r>
              <a:rPr lang="en-US" sz="2800" dirty="0">
                <a:latin typeface="Calibir"/>
              </a:rPr>
              <a:t>Step 2: Add Loop for Multiple Transactions</a:t>
            </a:r>
            <a:endParaRPr lang="en-AU" sz="2800" dirty="0">
              <a:latin typeface="Calibir"/>
            </a:endParaRPr>
          </a:p>
        </p:txBody>
      </p:sp>
      <p:pic>
        <p:nvPicPr>
          <p:cNvPr id="6" name="Picture 5">
            <a:extLst>
              <a:ext uri="{FF2B5EF4-FFF2-40B4-BE49-F238E27FC236}">
                <a16:creationId xmlns:a16="http://schemas.microsoft.com/office/drawing/2014/main" id="{EFF532C1-0010-85FC-7711-BAD9E5AB5526}"/>
              </a:ext>
            </a:extLst>
          </p:cNvPr>
          <p:cNvPicPr>
            <a:picLocks noChangeAspect="1"/>
          </p:cNvPicPr>
          <p:nvPr/>
        </p:nvPicPr>
        <p:blipFill>
          <a:blip r:embed="rId2"/>
          <a:srcRect l="31451" t="13357" b="35576"/>
          <a:stretch>
            <a:fillRect/>
          </a:stretch>
        </p:blipFill>
        <p:spPr>
          <a:xfrm>
            <a:off x="9831" y="1754196"/>
            <a:ext cx="12192000" cy="5109056"/>
          </a:xfrm>
          <a:prstGeom prst="rect">
            <a:avLst/>
          </a:prstGeom>
        </p:spPr>
      </p:pic>
      <p:sp>
        <p:nvSpPr>
          <p:cNvPr id="8" name="Rectangle 1">
            <a:extLst>
              <a:ext uri="{FF2B5EF4-FFF2-40B4-BE49-F238E27FC236}">
                <a16:creationId xmlns:a16="http://schemas.microsoft.com/office/drawing/2014/main" id="{C439B373-F648-7E71-26D2-4D6E9023B860}"/>
              </a:ext>
            </a:extLst>
          </p:cNvPr>
          <p:cNvSpPr>
            <a:spLocks noChangeArrowheads="1"/>
          </p:cNvSpPr>
          <p:nvPr/>
        </p:nvSpPr>
        <p:spPr bwMode="auto">
          <a:xfrm>
            <a:off x="8672052" y="-44244"/>
            <a:ext cx="3529779" cy="3920240"/>
          </a:xfrm>
          <a:prstGeom prst="rect">
            <a:avLst/>
          </a:prstGeom>
          <a:solidFill>
            <a:schemeClr val="bg1"/>
          </a:solidFill>
          <a:ln>
            <a:noFill/>
          </a:ln>
          <a:effec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100" i="0" u="none" strike="noStrike" cap="none" normalizeH="0" baseline="0" dirty="0">
                <a:ln>
                  <a:noFill/>
                </a:ln>
                <a:solidFill>
                  <a:schemeClr val="tx1"/>
                </a:solidFill>
                <a:effectLst/>
                <a:latin typeface="Calibir"/>
              </a:rPr>
              <a:t>Program goes through each withdrawal in the list.</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100" i="0" u="none" strike="noStrike" cap="none" normalizeH="0" baseline="0" dirty="0">
                <a:ln>
                  <a:noFill/>
                </a:ln>
                <a:solidFill>
                  <a:schemeClr val="tx1"/>
                </a:solidFill>
                <a:effectLst/>
                <a:latin typeface="Calibir"/>
              </a:rPr>
              <a:t>If the account is blocked → it stops immediately (break).</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100" i="0" u="none" strike="noStrike" cap="none" normalizeH="0" baseline="0" dirty="0">
                <a:ln>
                  <a:noFill/>
                </a:ln>
                <a:solidFill>
                  <a:schemeClr val="tx1"/>
                </a:solidFill>
                <a:effectLst/>
                <a:latin typeface="Calibir"/>
              </a:rPr>
              <a:t>Otherwise, it checks balance before withdrawing.</a:t>
            </a:r>
          </a:p>
        </p:txBody>
      </p:sp>
    </p:spTree>
    <p:extLst>
      <p:ext uri="{BB962C8B-B14F-4D97-AF65-F5344CB8AC3E}">
        <p14:creationId xmlns:p14="http://schemas.microsoft.com/office/powerpoint/2010/main" val="3435623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C3E054-640A-64D6-7881-9E4505F4FA0B}"/>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AD27D3A4-8266-3AEA-6720-E9C0FB7A1E84}"/>
              </a:ext>
            </a:extLst>
          </p:cNvPr>
          <p:cNvSpPr>
            <a:spLocks noGrp="1"/>
          </p:cNvSpPr>
          <p:nvPr>
            <p:ph type="title"/>
          </p:nvPr>
        </p:nvSpPr>
        <p:spPr>
          <a:xfrm>
            <a:off x="0" y="1"/>
            <a:ext cx="12192000" cy="672661"/>
          </a:xfrm>
        </p:spPr>
        <p:txBody>
          <a:bodyPr anchor="b">
            <a:normAutofit/>
          </a:bodyPr>
          <a:lstStyle/>
          <a:p>
            <a:r>
              <a:rPr lang="en-US" sz="4000" dirty="0">
                <a:latin typeface="Calibir"/>
              </a:rPr>
              <a:t>Activity 3: Try Different Transactions</a:t>
            </a:r>
            <a:endParaRPr lang="en-AU" sz="4000" b="1" dirty="0">
              <a:latin typeface="Calibir"/>
            </a:endParaRPr>
          </a:p>
        </p:txBody>
      </p:sp>
      <p:sp>
        <p:nvSpPr>
          <p:cNvPr id="6" name="TextBox 5">
            <a:extLst>
              <a:ext uri="{FF2B5EF4-FFF2-40B4-BE49-F238E27FC236}">
                <a16:creationId xmlns:a16="http://schemas.microsoft.com/office/drawing/2014/main" id="{2E7D1BD7-6B47-6970-175F-6C93D69FE790}"/>
              </a:ext>
            </a:extLst>
          </p:cNvPr>
          <p:cNvSpPr txBox="1"/>
          <p:nvPr/>
        </p:nvSpPr>
        <p:spPr>
          <a:xfrm>
            <a:off x="0" y="1037226"/>
            <a:ext cx="10486103" cy="1964512"/>
          </a:xfrm>
          <a:prstGeom prst="rect">
            <a:avLst/>
          </a:prstGeom>
          <a:no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Change the withdrawals list to [100, 300, 700].</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Observe how the program responds when balance is not enough.</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Goal</a:t>
            </a:r>
            <a:r>
              <a:rPr lang="en-US" altLang="en-US" sz="2800" dirty="0">
                <a:latin typeface="Calibir"/>
              </a:rPr>
              <a:t>: Students see how conditions work for different inputs.</a:t>
            </a:r>
          </a:p>
        </p:txBody>
      </p:sp>
      <p:pic>
        <p:nvPicPr>
          <p:cNvPr id="3" name="Timer">
            <a:hlinkClick r:id="" action="ppaction://media"/>
            <a:extLst>
              <a:ext uri="{FF2B5EF4-FFF2-40B4-BE49-F238E27FC236}">
                <a16:creationId xmlns:a16="http://schemas.microsoft.com/office/drawing/2014/main" id="{3A09836A-2695-A015-8CD9-A4F010F38C22}"/>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40166" t="43871" r="40476" b="40215"/>
          <a:stretch>
            <a:fillRect/>
          </a:stretch>
        </p:blipFill>
        <p:spPr>
          <a:xfrm>
            <a:off x="4916129" y="3856263"/>
            <a:ext cx="2359742" cy="1091381"/>
          </a:xfrm>
          <a:prstGeom prst="rect">
            <a:avLst/>
          </a:prstGeom>
          <a:ln w="38100">
            <a:solidFill>
              <a:srgbClr val="FF0000"/>
            </a:solidFill>
          </a:ln>
        </p:spPr>
      </p:pic>
    </p:spTree>
    <p:extLst>
      <p:ext uri="{BB962C8B-B14F-4D97-AF65-F5344CB8AC3E}">
        <p14:creationId xmlns:p14="http://schemas.microsoft.com/office/powerpoint/2010/main" val="4091862098"/>
      </p:ext>
    </p:extLst>
  </p:cSld>
  <p:clrMapOvr>
    <a:masterClrMapping/>
  </p:clrMapOvr>
  <p:timing>
    <p:tnLst>
      <p:par>
        <p:cTn id="1" dur="indefinite" restart="never" nodeType="tmRoot">
          <p:childTnLst>
            <p:video>
              <p:cMediaNode vol="80000">
                <p:cTn id="2" fill="hold" display="0">
                  <p:stCondLst>
                    <p:cond delay="indefinite"/>
                  </p:stCondLst>
                </p:cTn>
                <p:tgtEl>
                  <p:spTgt spid="3"/>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C3E054-640A-64D6-7881-9E4505F4FA0B}"/>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AD27D3A4-8266-3AEA-6720-E9C0FB7A1E84}"/>
              </a:ext>
            </a:extLst>
          </p:cNvPr>
          <p:cNvSpPr>
            <a:spLocks noGrp="1"/>
          </p:cNvSpPr>
          <p:nvPr>
            <p:ph type="title"/>
          </p:nvPr>
        </p:nvSpPr>
        <p:spPr>
          <a:xfrm>
            <a:off x="0" y="1"/>
            <a:ext cx="12192000" cy="672661"/>
          </a:xfrm>
        </p:spPr>
        <p:txBody>
          <a:bodyPr anchor="b">
            <a:normAutofit/>
          </a:bodyPr>
          <a:lstStyle/>
          <a:p>
            <a:r>
              <a:rPr lang="en-US" sz="4000" dirty="0">
                <a:latin typeface="Calibir"/>
              </a:rPr>
              <a:t>Activity 4: Simulate a Blocked Account</a:t>
            </a:r>
            <a:endParaRPr lang="en-AU" sz="4000" b="1" dirty="0">
              <a:latin typeface="Calibir"/>
            </a:endParaRPr>
          </a:p>
        </p:txBody>
      </p:sp>
      <p:sp>
        <p:nvSpPr>
          <p:cNvPr id="6" name="TextBox 5">
            <a:extLst>
              <a:ext uri="{FF2B5EF4-FFF2-40B4-BE49-F238E27FC236}">
                <a16:creationId xmlns:a16="http://schemas.microsoft.com/office/drawing/2014/main" id="{2E7D1BD7-6B47-6970-175F-6C93D69FE790}"/>
              </a:ext>
            </a:extLst>
          </p:cNvPr>
          <p:cNvSpPr txBox="1"/>
          <p:nvPr/>
        </p:nvSpPr>
        <p:spPr>
          <a:xfrm>
            <a:off x="0" y="1037226"/>
            <a:ext cx="10486103" cy="3257174"/>
          </a:xfrm>
          <a:prstGeom prst="rect">
            <a:avLst/>
          </a:prstGeom>
          <a:noFill/>
        </p:spPr>
        <p:txBody>
          <a:bodyPr wrap="square">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Set </a:t>
            </a:r>
            <a:r>
              <a:rPr lang="en-US" altLang="en-US" sz="2800" dirty="0" err="1">
                <a:latin typeface="Calibir"/>
              </a:rPr>
              <a:t>account_blocked</a:t>
            </a:r>
            <a:r>
              <a:rPr lang="en-US" altLang="en-US" sz="2800" dirty="0">
                <a:latin typeface="Calibir"/>
              </a:rPr>
              <a:t> = True.</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Run the program.</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What happens?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Goal</a:t>
            </a:r>
            <a:r>
              <a:rPr lang="en-US" altLang="en-US" sz="2800" dirty="0">
                <a:latin typeface="Calibir"/>
              </a:rPr>
              <a:t>: Students see how break stops the loop immediately when account is blocked.</a:t>
            </a:r>
          </a:p>
        </p:txBody>
      </p:sp>
      <p:pic>
        <p:nvPicPr>
          <p:cNvPr id="4" name="Timer">
            <a:hlinkClick r:id="" action="ppaction://media"/>
            <a:extLst>
              <a:ext uri="{FF2B5EF4-FFF2-40B4-BE49-F238E27FC236}">
                <a16:creationId xmlns:a16="http://schemas.microsoft.com/office/drawing/2014/main" id="{CD8B3D70-35B6-150F-4E7B-52305C901F6D}"/>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41256" t="45161" r="40839" b="41075"/>
          <a:stretch>
            <a:fillRect/>
          </a:stretch>
        </p:blipFill>
        <p:spPr>
          <a:xfrm>
            <a:off x="5004619" y="3945194"/>
            <a:ext cx="2182761" cy="943897"/>
          </a:xfrm>
          <a:prstGeom prst="rect">
            <a:avLst/>
          </a:prstGeom>
          <a:ln w="38100">
            <a:solidFill>
              <a:srgbClr val="FF0000"/>
            </a:solidFill>
          </a:ln>
        </p:spPr>
      </p:pic>
    </p:spTree>
    <p:extLst>
      <p:ext uri="{BB962C8B-B14F-4D97-AF65-F5344CB8AC3E}">
        <p14:creationId xmlns:p14="http://schemas.microsoft.com/office/powerpoint/2010/main" val="3263483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BA727E-3968-7AD8-C5B5-DB39B8424B5B}"/>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B25BA929-C358-50C7-0339-757035295C8F}"/>
              </a:ext>
            </a:extLst>
          </p:cNvPr>
          <p:cNvSpPr>
            <a:spLocks noChangeArrowheads="1"/>
          </p:cNvSpPr>
          <p:nvPr/>
        </p:nvSpPr>
        <p:spPr bwMode="auto">
          <a:xfrm>
            <a:off x="0" y="1154083"/>
            <a:ext cx="12192000"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Research Discussion Questions</a:t>
            </a:r>
          </a:p>
          <a:p>
            <a:pPr>
              <a:lnSpc>
                <a:spcPct val="150000"/>
              </a:lnSpc>
            </a:pPr>
            <a:r>
              <a:rPr lang="en-US" sz="2800" dirty="0">
                <a:latin typeface="Calibir"/>
              </a:rPr>
              <a:t>1. Why are control statements compared to "decision-making" in real life?</a:t>
            </a:r>
          </a:p>
          <a:p>
            <a:pPr>
              <a:lnSpc>
                <a:spcPct val="150000"/>
              </a:lnSpc>
            </a:pPr>
            <a:r>
              <a:rPr lang="en-US" sz="2800" dirty="0">
                <a:latin typeface="Calibir"/>
              </a:rPr>
              <a:t>Because they decide what happens next in a program just like we decide based on conditions (e.g., weather → carry umbrella or not).</a:t>
            </a:r>
          </a:p>
          <a:p>
            <a:pPr>
              <a:lnSpc>
                <a:spcPct val="150000"/>
              </a:lnSpc>
            </a:pPr>
            <a:r>
              <a:rPr lang="en-US" sz="2800" dirty="0">
                <a:latin typeface="Calibir"/>
              </a:rPr>
              <a:t>2. Which control statement is most used in real-world apps in Australia (e.g., MyGov, Opal card, online banking)?</a:t>
            </a:r>
          </a:p>
          <a:p>
            <a:pPr>
              <a:lnSpc>
                <a:spcPct val="150000"/>
              </a:lnSpc>
            </a:pPr>
            <a:r>
              <a:rPr lang="en-US" sz="2800" dirty="0">
                <a:latin typeface="Calibir"/>
              </a:rPr>
              <a:t>Mostly conditional checks (eligibility, balance, login).</a:t>
            </a:r>
          </a:p>
        </p:txBody>
      </p:sp>
      <p:sp>
        <p:nvSpPr>
          <p:cNvPr id="9" name="Title 1">
            <a:extLst>
              <a:ext uri="{FF2B5EF4-FFF2-40B4-BE49-F238E27FC236}">
                <a16:creationId xmlns:a16="http://schemas.microsoft.com/office/drawing/2014/main" id="{33414377-DCEA-9BA6-94AC-3D322E0D985A}"/>
              </a:ext>
            </a:extLst>
          </p:cNvPr>
          <p:cNvSpPr>
            <a:spLocks noGrp="1"/>
          </p:cNvSpPr>
          <p:nvPr>
            <p:ph type="title"/>
          </p:nvPr>
        </p:nvSpPr>
        <p:spPr>
          <a:xfrm>
            <a:off x="0" y="1"/>
            <a:ext cx="12192000" cy="672661"/>
          </a:xfrm>
        </p:spPr>
        <p:txBody>
          <a:bodyPr anchor="b">
            <a:normAutofit/>
          </a:bodyPr>
          <a:lstStyle/>
          <a:p>
            <a:r>
              <a:rPr lang="en-US" sz="4000" dirty="0">
                <a:latin typeface="Calibir"/>
              </a:rPr>
              <a:t>Learning Reinforcement (2 min)</a:t>
            </a:r>
            <a:endParaRPr lang="en-AU" sz="4000" b="1" dirty="0">
              <a:latin typeface="Calibir"/>
            </a:endParaRPr>
          </a:p>
        </p:txBody>
      </p:sp>
    </p:spTree>
    <p:extLst>
      <p:ext uri="{BB962C8B-B14F-4D97-AF65-F5344CB8AC3E}">
        <p14:creationId xmlns:p14="http://schemas.microsoft.com/office/powerpoint/2010/main" val="3531832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0" presetID="2" presetClass="entr" presetSubtype="4" fill="hold" nodeType="with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 calcmode="lin" valueType="num">
                                      <p:cBhvr additive="base">
                                        <p:cTn id="12"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BA727E-3968-7AD8-C5B5-DB39B8424B5B}"/>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B25BA929-C358-50C7-0339-757035295C8F}"/>
              </a:ext>
            </a:extLst>
          </p:cNvPr>
          <p:cNvSpPr>
            <a:spLocks noChangeArrowheads="1"/>
          </p:cNvSpPr>
          <p:nvPr/>
        </p:nvSpPr>
        <p:spPr bwMode="auto">
          <a:xfrm>
            <a:off x="0" y="1800414"/>
            <a:ext cx="12192000"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Activity 1 (Java):</a:t>
            </a:r>
            <a:br>
              <a:rPr lang="en-US" altLang="en-US" sz="2800" dirty="0">
                <a:latin typeface="Calibir"/>
              </a:rPr>
            </a:br>
            <a:r>
              <a:rPr lang="en-US" altLang="en-US" sz="2800" dirty="0">
                <a:latin typeface="Calibir"/>
              </a:rPr>
              <a:t>Write a program that checks if a customer is eligible for a </a:t>
            </a:r>
            <a:r>
              <a:rPr lang="en-US" altLang="en-US" sz="2800" b="1" dirty="0">
                <a:latin typeface="Calibir"/>
              </a:rPr>
              <a:t>student Opal card</a:t>
            </a:r>
            <a:r>
              <a:rPr lang="en-US" altLang="en-US" sz="2800" dirty="0">
                <a:latin typeface="Calibir"/>
              </a:rPr>
              <a:t> (age &lt; 25).</a:t>
            </a:r>
          </a:p>
          <a:p>
            <a:pPr lvl="0" eaLnBrk="0" fontAlgn="base" hangingPunct="0">
              <a:lnSpc>
                <a:spcPct val="150000"/>
              </a:lnSpc>
              <a:spcBef>
                <a:spcPct val="0"/>
              </a:spcBef>
              <a:spcAft>
                <a:spcPct val="0"/>
              </a:spcAft>
            </a:pPr>
            <a:r>
              <a:rPr lang="en-US" altLang="en-US" sz="2800" b="1" dirty="0">
                <a:latin typeface="Calibir"/>
              </a:rPr>
              <a:t>Activity 2 (Python):</a:t>
            </a:r>
            <a:br>
              <a:rPr lang="en-US" altLang="en-US" sz="2800" dirty="0">
                <a:latin typeface="Calibir"/>
              </a:rPr>
            </a:br>
            <a:r>
              <a:rPr lang="en-US" altLang="en-US" sz="2800" dirty="0">
                <a:latin typeface="Calibir"/>
              </a:rPr>
              <a:t>Write a loop to display numbers from 1–10, but skip 5 using continue.</a:t>
            </a:r>
          </a:p>
        </p:txBody>
      </p:sp>
      <p:sp>
        <p:nvSpPr>
          <p:cNvPr id="9" name="Title 1">
            <a:extLst>
              <a:ext uri="{FF2B5EF4-FFF2-40B4-BE49-F238E27FC236}">
                <a16:creationId xmlns:a16="http://schemas.microsoft.com/office/drawing/2014/main" id="{33414377-DCEA-9BA6-94AC-3D322E0D985A}"/>
              </a:ext>
            </a:extLst>
          </p:cNvPr>
          <p:cNvSpPr>
            <a:spLocks noGrp="1"/>
          </p:cNvSpPr>
          <p:nvPr>
            <p:ph type="title"/>
          </p:nvPr>
        </p:nvSpPr>
        <p:spPr>
          <a:xfrm>
            <a:off x="0" y="1"/>
            <a:ext cx="12192000" cy="672661"/>
          </a:xfrm>
        </p:spPr>
        <p:txBody>
          <a:bodyPr anchor="b">
            <a:normAutofit/>
          </a:bodyPr>
          <a:lstStyle/>
          <a:p>
            <a:r>
              <a:rPr lang="en-US" sz="4000" dirty="0">
                <a:latin typeface="Calibir"/>
              </a:rPr>
              <a:t>Activities 5 and 6</a:t>
            </a:r>
            <a:endParaRPr lang="en-AU" sz="4000" b="1" dirty="0">
              <a:latin typeface="Calibir"/>
            </a:endParaRPr>
          </a:p>
        </p:txBody>
      </p:sp>
      <p:pic>
        <p:nvPicPr>
          <p:cNvPr id="5" name="Timer">
            <a:hlinkClick r:id="" action="ppaction://media"/>
            <a:extLst>
              <a:ext uri="{FF2B5EF4-FFF2-40B4-BE49-F238E27FC236}">
                <a16:creationId xmlns:a16="http://schemas.microsoft.com/office/drawing/2014/main" id="{0ACBEDE8-7A6C-CFFE-1227-10476552772E}"/>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41256" t="45161" r="40839" b="41075"/>
          <a:stretch>
            <a:fillRect/>
          </a:stretch>
        </p:blipFill>
        <p:spPr>
          <a:xfrm>
            <a:off x="5004619" y="5713391"/>
            <a:ext cx="2182761" cy="943897"/>
          </a:xfrm>
          <a:prstGeom prst="rect">
            <a:avLst/>
          </a:prstGeom>
          <a:ln w="38100">
            <a:solidFill>
              <a:srgbClr val="FF0000"/>
            </a:solidFill>
          </a:ln>
        </p:spPr>
      </p:pic>
    </p:spTree>
    <p:extLst>
      <p:ext uri="{BB962C8B-B14F-4D97-AF65-F5344CB8AC3E}">
        <p14:creationId xmlns:p14="http://schemas.microsoft.com/office/powerpoint/2010/main" val="212691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6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BA727E-3968-7AD8-C5B5-DB39B8424B5B}"/>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B25BA929-C358-50C7-0339-757035295C8F}"/>
              </a:ext>
            </a:extLst>
          </p:cNvPr>
          <p:cNvSpPr>
            <a:spLocks noChangeArrowheads="1"/>
          </p:cNvSpPr>
          <p:nvPr/>
        </p:nvSpPr>
        <p:spPr bwMode="auto">
          <a:xfrm>
            <a:off x="0" y="1131540"/>
            <a:ext cx="12192000"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 Write a program to calculate factorial of n (entered from keyboard). </a:t>
            </a:r>
          </a:p>
        </p:txBody>
      </p:sp>
      <p:sp>
        <p:nvSpPr>
          <p:cNvPr id="9" name="Title 1">
            <a:extLst>
              <a:ext uri="{FF2B5EF4-FFF2-40B4-BE49-F238E27FC236}">
                <a16:creationId xmlns:a16="http://schemas.microsoft.com/office/drawing/2014/main" id="{33414377-DCEA-9BA6-94AC-3D322E0D985A}"/>
              </a:ext>
            </a:extLst>
          </p:cNvPr>
          <p:cNvSpPr>
            <a:spLocks noGrp="1"/>
          </p:cNvSpPr>
          <p:nvPr>
            <p:ph type="title"/>
          </p:nvPr>
        </p:nvSpPr>
        <p:spPr>
          <a:xfrm>
            <a:off x="0" y="1"/>
            <a:ext cx="12192000" cy="672661"/>
          </a:xfrm>
        </p:spPr>
        <p:txBody>
          <a:bodyPr anchor="b">
            <a:normAutofit/>
          </a:bodyPr>
          <a:lstStyle/>
          <a:p>
            <a:r>
              <a:rPr lang="en-US" sz="4000" dirty="0">
                <a:latin typeface="Calibir"/>
              </a:rPr>
              <a:t>Problem-Solving Example (Factorial – Lab 4 Ex.8) - Python</a:t>
            </a:r>
            <a:endParaRPr lang="en-AU" sz="4000" b="1" dirty="0">
              <a:latin typeface="Calibir"/>
            </a:endParaRPr>
          </a:p>
        </p:txBody>
      </p:sp>
      <p:pic>
        <p:nvPicPr>
          <p:cNvPr id="6" name="Picture 5">
            <a:extLst>
              <a:ext uri="{FF2B5EF4-FFF2-40B4-BE49-F238E27FC236}">
                <a16:creationId xmlns:a16="http://schemas.microsoft.com/office/drawing/2014/main" id="{322B0BE9-B7C5-FFCE-AB2E-6BE960CB83D6}"/>
              </a:ext>
            </a:extLst>
          </p:cNvPr>
          <p:cNvPicPr>
            <a:picLocks noChangeAspect="1"/>
          </p:cNvPicPr>
          <p:nvPr/>
        </p:nvPicPr>
        <p:blipFill>
          <a:blip r:embed="rId2"/>
          <a:srcRect l="28307" t="6236" r="32258" b="59355"/>
          <a:stretch>
            <a:fillRect/>
          </a:stretch>
        </p:blipFill>
        <p:spPr>
          <a:xfrm>
            <a:off x="-1" y="1976283"/>
            <a:ext cx="9946497" cy="4881716"/>
          </a:xfrm>
          <a:prstGeom prst="rect">
            <a:avLst/>
          </a:prstGeom>
        </p:spPr>
      </p:pic>
    </p:spTree>
    <p:extLst>
      <p:ext uri="{BB962C8B-B14F-4D97-AF65-F5344CB8AC3E}">
        <p14:creationId xmlns:p14="http://schemas.microsoft.com/office/powerpoint/2010/main" val="35269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738528-87AF-7129-060C-DE790DB4C3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26112E-412B-5D01-7AC9-EEC8ED4A45F0}"/>
              </a:ext>
            </a:extLst>
          </p:cNvPr>
          <p:cNvSpPr>
            <a:spLocks noGrp="1"/>
          </p:cNvSpPr>
          <p:nvPr>
            <p:ph type="title"/>
          </p:nvPr>
        </p:nvSpPr>
        <p:spPr>
          <a:xfrm>
            <a:off x="0" y="1"/>
            <a:ext cx="12192000" cy="672661"/>
          </a:xfrm>
        </p:spPr>
        <p:txBody>
          <a:bodyPr anchor="b">
            <a:normAutofit/>
          </a:bodyPr>
          <a:lstStyle/>
          <a:p>
            <a:r>
              <a:rPr lang="en-US" sz="4000" dirty="0">
                <a:latin typeface="Calibir"/>
              </a:rPr>
              <a:t>What Are Control Statements?</a:t>
            </a:r>
            <a:endParaRPr lang="en-AU" sz="4000" b="1" dirty="0">
              <a:latin typeface="Calibir"/>
            </a:endParaRPr>
          </a:p>
        </p:txBody>
      </p:sp>
      <p:sp>
        <p:nvSpPr>
          <p:cNvPr id="4" name="Rectangle 1">
            <a:extLst>
              <a:ext uri="{FF2B5EF4-FFF2-40B4-BE49-F238E27FC236}">
                <a16:creationId xmlns:a16="http://schemas.microsoft.com/office/drawing/2014/main" id="{4F5053D9-A359-77A0-BD99-562617E0EA54}"/>
              </a:ext>
            </a:extLst>
          </p:cNvPr>
          <p:cNvSpPr>
            <a:spLocks noChangeArrowheads="1"/>
          </p:cNvSpPr>
          <p:nvPr/>
        </p:nvSpPr>
        <p:spPr bwMode="auto">
          <a:xfrm>
            <a:off x="92365" y="591836"/>
            <a:ext cx="12007269" cy="5842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lnSpc>
                <a:spcPct val="150000"/>
              </a:lnSpc>
              <a:buFont typeface="Arial" panose="020B0604020202020204" pitchFamily="34" charset="0"/>
              <a:buChar char="•"/>
            </a:pPr>
            <a:r>
              <a:rPr lang="en-US" sz="2800" dirty="0">
                <a:latin typeface="Calibir"/>
              </a:rPr>
              <a:t>Control statements = traffic lights of programming</a:t>
            </a:r>
          </a:p>
          <a:p>
            <a:pPr marL="457200" indent="-457200">
              <a:lnSpc>
                <a:spcPct val="150000"/>
              </a:lnSpc>
              <a:buFont typeface="Arial" panose="020B0604020202020204" pitchFamily="34" charset="0"/>
              <a:buChar char="•"/>
            </a:pPr>
            <a:r>
              <a:rPr lang="en-US" sz="2800" dirty="0">
                <a:latin typeface="Calibir"/>
              </a:rPr>
              <a:t>They decide the flow of your program</a:t>
            </a:r>
          </a:p>
          <a:p>
            <a:pPr marL="457200" indent="-457200">
              <a:lnSpc>
                <a:spcPct val="150000"/>
              </a:lnSpc>
              <a:buFont typeface="Arial" panose="020B0604020202020204" pitchFamily="34" charset="0"/>
              <a:buChar char="•"/>
            </a:pPr>
            <a:r>
              <a:rPr lang="en-US" sz="2800" dirty="0">
                <a:latin typeface="Calibir"/>
              </a:rPr>
              <a:t>Types:</a:t>
            </a:r>
          </a:p>
          <a:p>
            <a:pPr marL="914400" lvl="1" indent="-457200">
              <a:lnSpc>
                <a:spcPct val="150000"/>
              </a:lnSpc>
              <a:buFont typeface="Arial" panose="020B0604020202020204" pitchFamily="34" charset="0"/>
              <a:buChar char="•"/>
            </a:pPr>
            <a:r>
              <a:rPr lang="en-US" sz="2800" dirty="0">
                <a:latin typeface="Calibir"/>
              </a:rPr>
              <a:t>Conditional Statements → if, else, switch</a:t>
            </a:r>
          </a:p>
          <a:p>
            <a:pPr marL="914400" lvl="1" indent="-457200">
              <a:lnSpc>
                <a:spcPct val="150000"/>
              </a:lnSpc>
              <a:buFont typeface="Arial" panose="020B0604020202020204" pitchFamily="34" charset="0"/>
              <a:buChar char="•"/>
            </a:pPr>
            <a:r>
              <a:rPr lang="en-US" sz="2800" dirty="0">
                <a:latin typeface="Calibir"/>
              </a:rPr>
              <a:t>Looping Statements → for, while, do-while</a:t>
            </a:r>
          </a:p>
          <a:p>
            <a:pPr marL="914400" lvl="1" indent="-457200">
              <a:lnSpc>
                <a:spcPct val="150000"/>
              </a:lnSpc>
              <a:buFont typeface="Arial" panose="020B0604020202020204" pitchFamily="34" charset="0"/>
              <a:buChar char="•"/>
            </a:pPr>
            <a:r>
              <a:rPr lang="en-US" sz="2800" dirty="0">
                <a:latin typeface="Calibir"/>
              </a:rPr>
              <a:t>Jump Statements → break, continue, return</a:t>
            </a:r>
          </a:p>
          <a:p>
            <a:pPr>
              <a:lnSpc>
                <a:spcPct val="150000"/>
              </a:lnSpc>
            </a:pPr>
            <a:r>
              <a:rPr lang="en-US" sz="2800" dirty="0">
                <a:latin typeface="Calibir"/>
              </a:rPr>
              <a:t>Analogy:</a:t>
            </a:r>
            <a:br>
              <a:rPr lang="en-US" sz="2800" dirty="0">
                <a:latin typeface="Calibir"/>
              </a:rPr>
            </a:br>
            <a:r>
              <a:rPr lang="en-US" sz="2800" dirty="0">
                <a:latin typeface="Calibir"/>
              </a:rPr>
              <a:t>Think of cooking in a kitchen – you </a:t>
            </a:r>
            <a:r>
              <a:rPr lang="en-US" sz="2800" i="1" dirty="0">
                <a:latin typeface="Calibir"/>
              </a:rPr>
              <a:t>decide</a:t>
            </a:r>
            <a:r>
              <a:rPr lang="en-US" sz="2800" dirty="0">
                <a:latin typeface="Calibir"/>
              </a:rPr>
              <a:t> (if), </a:t>
            </a:r>
            <a:r>
              <a:rPr lang="en-US" sz="2800" i="1" dirty="0">
                <a:latin typeface="Calibir"/>
              </a:rPr>
              <a:t>repeat stirring</a:t>
            </a:r>
            <a:r>
              <a:rPr lang="en-US" sz="2800" dirty="0">
                <a:latin typeface="Calibir"/>
              </a:rPr>
              <a:t> (loop), or </a:t>
            </a:r>
            <a:r>
              <a:rPr lang="en-US" sz="2800" i="1" dirty="0">
                <a:latin typeface="Calibir"/>
              </a:rPr>
              <a:t>stop cooking</a:t>
            </a:r>
            <a:r>
              <a:rPr lang="en-US" sz="2800" dirty="0">
                <a:latin typeface="Calibir"/>
              </a:rPr>
              <a:t> (break).</a:t>
            </a:r>
          </a:p>
        </p:txBody>
      </p:sp>
    </p:spTree>
    <p:extLst>
      <p:ext uri="{BB962C8B-B14F-4D97-AF65-F5344CB8AC3E}">
        <p14:creationId xmlns:p14="http://schemas.microsoft.com/office/powerpoint/2010/main" val="5654435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79FEC3-C30A-5846-5664-367FF39A3C46}"/>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9F3F7D7B-1853-1534-323F-B059CBC4E57A}"/>
              </a:ext>
            </a:extLst>
          </p:cNvPr>
          <p:cNvSpPr>
            <a:spLocks noChangeArrowheads="1"/>
          </p:cNvSpPr>
          <p:nvPr/>
        </p:nvSpPr>
        <p:spPr bwMode="auto">
          <a:xfrm>
            <a:off x="0" y="1131540"/>
            <a:ext cx="12192000"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 Write a program to calculate factorial of n (entered from keyboard). </a:t>
            </a:r>
          </a:p>
        </p:txBody>
      </p:sp>
      <p:sp>
        <p:nvSpPr>
          <p:cNvPr id="9" name="Title 1">
            <a:extLst>
              <a:ext uri="{FF2B5EF4-FFF2-40B4-BE49-F238E27FC236}">
                <a16:creationId xmlns:a16="http://schemas.microsoft.com/office/drawing/2014/main" id="{04851492-FC74-15B6-96D2-0E49BD25DB58}"/>
              </a:ext>
            </a:extLst>
          </p:cNvPr>
          <p:cNvSpPr>
            <a:spLocks noGrp="1"/>
          </p:cNvSpPr>
          <p:nvPr>
            <p:ph type="title"/>
          </p:nvPr>
        </p:nvSpPr>
        <p:spPr>
          <a:xfrm>
            <a:off x="0" y="1"/>
            <a:ext cx="12192000" cy="672661"/>
          </a:xfrm>
        </p:spPr>
        <p:txBody>
          <a:bodyPr anchor="b">
            <a:normAutofit/>
          </a:bodyPr>
          <a:lstStyle/>
          <a:p>
            <a:r>
              <a:rPr lang="en-US" sz="4000" dirty="0">
                <a:latin typeface="Calibir"/>
              </a:rPr>
              <a:t>Problem-Solving Example (Factorial – Lab 4 Ex.8) - Java</a:t>
            </a:r>
            <a:endParaRPr lang="en-AU" sz="4000" b="1" dirty="0">
              <a:latin typeface="Calibir"/>
            </a:endParaRPr>
          </a:p>
        </p:txBody>
      </p:sp>
      <p:pic>
        <p:nvPicPr>
          <p:cNvPr id="4" name="Picture 3">
            <a:extLst>
              <a:ext uri="{FF2B5EF4-FFF2-40B4-BE49-F238E27FC236}">
                <a16:creationId xmlns:a16="http://schemas.microsoft.com/office/drawing/2014/main" id="{B3A8A4B1-C8D6-F8BA-1B99-7D0DCCD92A1D}"/>
              </a:ext>
            </a:extLst>
          </p:cNvPr>
          <p:cNvPicPr>
            <a:picLocks noChangeAspect="1"/>
          </p:cNvPicPr>
          <p:nvPr/>
        </p:nvPicPr>
        <p:blipFill>
          <a:blip r:embed="rId2"/>
          <a:srcRect l="28790" t="18710" r="17621" b="13333"/>
          <a:stretch>
            <a:fillRect/>
          </a:stretch>
        </p:blipFill>
        <p:spPr>
          <a:xfrm>
            <a:off x="-1" y="1871381"/>
            <a:ext cx="6990735" cy="4986618"/>
          </a:xfrm>
          <a:prstGeom prst="rect">
            <a:avLst/>
          </a:prstGeom>
        </p:spPr>
      </p:pic>
      <p:sp>
        <p:nvSpPr>
          <p:cNvPr id="5" name="Rectangle 1">
            <a:extLst>
              <a:ext uri="{FF2B5EF4-FFF2-40B4-BE49-F238E27FC236}">
                <a16:creationId xmlns:a16="http://schemas.microsoft.com/office/drawing/2014/main" id="{31451BAF-8B1A-741D-90E2-7F501E777481}"/>
              </a:ext>
            </a:extLst>
          </p:cNvPr>
          <p:cNvSpPr>
            <a:spLocks noChangeArrowheads="1"/>
          </p:cNvSpPr>
          <p:nvPr/>
        </p:nvSpPr>
        <p:spPr bwMode="auto">
          <a:xfrm>
            <a:off x="6990734" y="2792451"/>
            <a:ext cx="5201266"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pPr>
            <a:r>
              <a:rPr kumimoji="0" lang="en-US" altLang="en-US" sz="2800" b="1" i="0" u="none" strike="noStrike" cap="none" normalizeH="0" baseline="0" dirty="0">
                <a:ln>
                  <a:noFill/>
                </a:ln>
                <a:solidFill>
                  <a:schemeClr val="tx1"/>
                </a:solidFill>
                <a:effectLst/>
                <a:latin typeface="Calibir"/>
              </a:rPr>
              <a:t>1. Import Scanner: </a:t>
            </a:r>
            <a:r>
              <a:rPr lang="en-US" sz="2800" dirty="0">
                <a:latin typeface="Calibir"/>
              </a:rPr>
              <a:t>Scanner is used to take input from the user (like typing a number in the console).</a:t>
            </a:r>
            <a:endParaRPr kumimoji="0" lang="en-US" altLang="en-US" sz="2800" b="0" i="0" u="none" strike="noStrike" cap="none" normalizeH="0" baseline="0" dirty="0">
              <a:ln>
                <a:noFill/>
              </a:ln>
              <a:solidFill>
                <a:schemeClr val="tx1"/>
              </a:solidFill>
              <a:effectLst/>
              <a:latin typeface="Calibir"/>
            </a:endParaRPr>
          </a:p>
        </p:txBody>
      </p:sp>
    </p:spTree>
    <p:extLst>
      <p:ext uri="{BB962C8B-B14F-4D97-AF65-F5344CB8AC3E}">
        <p14:creationId xmlns:p14="http://schemas.microsoft.com/office/powerpoint/2010/main" val="37802874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9696C6-46DC-F9EE-70EE-33FD6AD2342A}"/>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EA884068-0969-83CD-7FDA-01F5F8653EDA}"/>
              </a:ext>
            </a:extLst>
          </p:cNvPr>
          <p:cNvSpPr>
            <a:spLocks noChangeArrowheads="1"/>
          </p:cNvSpPr>
          <p:nvPr/>
        </p:nvSpPr>
        <p:spPr bwMode="auto">
          <a:xfrm>
            <a:off x="0" y="1131540"/>
            <a:ext cx="12192000"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 Write a program to calculate factorial of n (entered from keyboard). </a:t>
            </a:r>
          </a:p>
        </p:txBody>
      </p:sp>
      <p:sp>
        <p:nvSpPr>
          <p:cNvPr id="9" name="Title 1">
            <a:extLst>
              <a:ext uri="{FF2B5EF4-FFF2-40B4-BE49-F238E27FC236}">
                <a16:creationId xmlns:a16="http://schemas.microsoft.com/office/drawing/2014/main" id="{A8138FEC-7A3A-DCA0-E272-2AE289E32534}"/>
              </a:ext>
            </a:extLst>
          </p:cNvPr>
          <p:cNvSpPr>
            <a:spLocks noGrp="1"/>
          </p:cNvSpPr>
          <p:nvPr>
            <p:ph type="title"/>
          </p:nvPr>
        </p:nvSpPr>
        <p:spPr>
          <a:xfrm>
            <a:off x="0" y="1"/>
            <a:ext cx="12192000" cy="672661"/>
          </a:xfrm>
        </p:spPr>
        <p:txBody>
          <a:bodyPr anchor="b">
            <a:normAutofit/>
          </a:bodyPr>
          <a:lstStyle/>
          <a:p>
            <a:r>
              <a:rPr lang="en-US" sz="4000" dirty="0">
                <a:latin typeface="Calibir"/>
              </a:rPr>
              <a:t>Problem-Solving Example (Factorial – Lab 4 Ex.8) - Java</a:t>
            </a:r>
            <a:endParaRPr lang="en-AU" sz="4000" b="1" dirty="0">
              <a:latin typeface="Calibir"/>
            </a:endParaRPr>
          </a:p>
        </p:txBody>
      </p:sp>
      <p:pic>
        <p:nvPicPr>
          <p:cNvPr id="4" name="Picture 3">
            <a:extLst>
              <a:ext uri="{FF2B5EF4-FFF2-40B4-BE49-F238E27FC236}">
                <a16:creationId xmlns:a16="http://schemas.microsoft.com/office/drawing/2014/main" id="{86FF54CC-C9E1-2D89-D124-153617C752A8}"/>
              </a:ext>
            </a:extLst>
          </p:cNvPr>
          <p:cNvPicPr>
            <a:picLocks noChangeAspect="1"/>
          </p:cNvPicPr>
          <p:nvPr/>
        </p:nvPicPr>
        <p:blipFill>
          <a:blip r:embed="rId2"/>
          <a:srcRect l="28790" t="18710" r="17621" b="13333"/>
          <a:stretch>
            <a:fillRect/>
          </a:stretch>
        </p:blipFill>
        <p:spPr>
          <a:xfrm>
            <a:off x="-1" y="1871381"/>
            <a:ext cx="6990735" cy="4986618"/>
          </a:xfrm>
          <a:prstGeom prst="rect">
            <a:avLst/>
          </a:prstGeom>
        </p:spPr>
      </p:pic>
      <p:sp>
        <p:nvSpPr>
          <p:cNvPr id="5" name="Rectangle 1">
            <a:extLst>
              <a:ext uri="{FF2B5EF4-FFF2-40B4-BE49-F238E27FC236}">
                <a16:creationId xmlns:a16="http://schemas.microsoft.com/office/drawing/2014/main" id="{D7EA1AC5-BBDE-D192-FF6D-B966774AAC43}"/>
              </a:ext>
            </a:extLst>
          </p:cNvPr>
          <p:cNvSpPr>
            <a:spLocks noChangeArrowheads="1"/>
          </p:cNvSpPr>
          <p:nvPr/>
        </p:nvSpPr>
        <p:spPr bwMode="auto">
          <a:xfrm>
            <a:off x="6990734" y="2792451"/>
            <a:ext cx="5201266"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kumimoji="0" lang="en-US" altLang="en-US" sz="2800" b="1" i="0" u="none" strike="noStrike" cap="none" normalizeH="0" baseline="0" dirty="0">
                <a:ln>
                  <a:noFill/>
                </a:ln>
                <a:solidFill>
                  <a:schemeClr val="tx1"/>
                </a:solidFill>
                <a:effectLst/>
                <a:latin typeface="Calibir"/>
              </a:rPr>
              <a:t>2. Class and Main Method: </a:t>
            </a:r>
            <a:r>
              <a:rPr lang="en-US" sz="2800" dirty="0">
                <a:latin typeface="Calibir"/>
              </a:rPr>
              <a:t>Every Java program must have a class.</a:t>
            </a:r>
          </a:p>
          <a:p>
            <a:pPr>
              <a:lnSpc>
                <a:spcPct val="150000"/>
              </a:lnSpc>
            </a:pPr>
            <a:r>
              <a:rPr lang="en-US" sz="2800" dirty="0">
                <a:latin typeface="Calibir"/>
              </a:rPr>
              <a:t>The main method is where the program starts running.</a:t>
            </a:r>
          </a:p>
        </p:txBody>
      </p:sp>
    </p:spTree>
    <p:extLst>
      <p:ext uri="{BB962C8B-B14F-4D97-AF65-F5344CB8AC3E}">
        <p14:creationId xmlns:p14="http://schemas.microsoft.com/office/powerpoint/2010/main" val="17270724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7F2091-3F5F-305F-C0D1-AAFDFB60BDB2}"/>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9C418317-1224-15E0-CE2A-8313413A9869}"/>
              </a:ext>
            </a:extLst>
          </p:cNvPr>
          <p:cNvSpPr>
            <a:spLocks noChangeArrowheads="1"/>
          </p:cNvSpPr>
          <p:nvPr/>
        </p:nvSpPr>
        <p:spPr bwMode="auto">
          <a:xfrm>
            <a:off x="0" y="1131540"/>
            <a:ext cx="12192000"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 Write a program to calculate factorial of n (entered from keyboard). </a:t>
            </a:r>
          </a:p>
        </p:txBody>
      </p:sp>
      <p:sp>
        <p:nvSpPr>
          <p:cNvPr id="9" name="Title 1">
            <a:extLst>
              <a:ext uri="{FF2B5EF4-FFF2-40B4-BE49-F238E27FC236}">
                <a16:creationId xmlns:a16="http://schemas.microsoft.com/office/drawing/2014/main" id="{0273E463-137C-8FFE-2DB9-190852B4DDF6}"/>
              </a:ext>
            </a:extLst>
          </p:cNvPr>
          <p:cNvSpPr>
            <a:spLocks noGrp="1"/>
          </p:cNvSpPr>
          <p:nvPr>
            <p:ph type="title"/>
          </p:nvPr>
        </p:nvSpPr>
        <p:spPr>
          <a:xfrm>
            <a:off x="0" y="1"/>
            <a:ext cx="12192000" cy="672661"/>
          </a:xfrm>
        </p:spPr>
        <p:txBody>
          <a:bodyPr anchor="b">
            <a:normAutofit/>
          </a:bodyPr>
          <a:lstStyle/>
          <a:p>
            <a:r>
              <a:rPr lang="en-US" sz="4000" dirty="0">
                <a:latin typeface="Calibir"/>
              </a:rPr>
              <a:t>Problem-Solving Example (Factorial – Lab 4 Ex.8) - Java</a:t>
            </a:r>
            <a:endParaRPr lang="en-AU" sz="4000" b="1" dirty="0">
              <a:latin typeface="Calibir"/>
            </a:endParaRPr>
          </a:p>
        </p:txBody>
      </p:sp>
      <p:pic>
        <p:nvPicPr>
          <p:cNvPr id="4" name="Picture 3">
            <a:extLst>
              <a:ext uri="{FF2B5EF4-FFF2-40B4-BE49-F238E27FC236}">
                <a16:creationId xmlns:a16="http://schemas.microsoft.com/office/drawing/2014/main" id="{2145040B-C5BC-021F-9184-3AE476DF8ACB}"/>
              </a:ext>
            </a:extLst>
          </p:cNvPr>
          <p:cNvPicPr>
            <a:picLocks noChangeAspect="1"/>
          </p:cNvPicPr>
          <p:nvPr/>
        </p:nvPicPr>
        <p:blipFill>
          <a:blip r:embed="rId2"/>
          <a:srcRect l="28790" t="18710" r="17621" b="13333"/>
          <a:stretch>
            <a:fillRect/>
          </a:stretch>
        </p:blipFill>
        <p:spPr>
          <a:xfrm>
            <a:off x="-1" y="1871381"/>
            <a:ext cx="6990735" cy="4986618"/>
          </a:xfrm>
          <a:prstGeom prst="rect">
            <a:avLst/>
          </a:prstGeom>
        </p:spPr>
      </p:pic>
      <p:sp>
        <p:nvSpPr>
          <p:cNvPr id="5" name="Rectangle 1">
            <a:extLst>
              <a:ext uri="{FF2B5EF4-FFF2-40B4-BE49-F238E27FC236}">
                <a16:creationId xmlns:a16="http://schemas.microsoft.com/office/drawing/2014/main" id="{E7145B64-E534-F637-E24E-D0DB78FCDE5C}"/>
              </a:ext>
            </a:extLst>
          </p:cNvPr>
          <p:cNvSpPr>
            <a:spLocks noChangeArrowheads="1"/>
          </p:cNvSpPr>
          <p:nvPr/>
        </p:nvSpPr>
        <p:spPr bwMode="auto">
          <a:xfrm>
            <a:off x="6990734" y="3113822"/>
            <a:ext cx="5201266" cy="1968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kumimoji="0" lang="en-US" altLang="en-US" sz="2800" b="1" i="0" u="none" strike="noStrike" cap="none" normalizeH="0" baseline="0" dirty="0">
                <a:ln>
                  <a:noFill/>
                </a:ln>
                <a:solidFill>
                  <a:schemeClr val="tx1"/>
                </a:solidFill>
                <a:effectLst/>
                <a:latin typeface="Calibir"/>
              </a:rPr>
              <a:t>3. Create Scanner Object: </a:t>
            </a:r>
            <a:r>
              <a:rPr lang="en-US" sz="2800" dirty="0">
                <a:latin typeface="Calibir"/>
              </a:rPr>
              <a:t>Creates a Scanner to read input from the keyboard.</a:t>
            </a:r>
          </a:p>
        </p:txBody>
      </p:sp>
    </p:spTree>
    <p:extLst>
      <p:ext uri="{BB962C8B-B14F-4D97-AF65-F5344CB8AC3E}">
        <p14:creationId xmlns:p14="http://schemas.microsoft.com/office/powerpoint/2010/main" val="27290951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336D94-AD09-DB70-B181-825B1F5C9D5D}"/>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672E232F-F38B-54C7-55FE-27BDCB31A09F}"/>
              </a:ext>
            </a:extLst>
          </p:cNvPr>
          <p:cNvSpPr>
            <a:spLocks noChangeArrowheads="1"/>
          </p:cNvSpPr>
          <p:nvPr/>
        </p:nvSpPr>
        <p:spPr bwMode="auto">
          <a:xfrm>
            <a:off x="0" y="1131540"/>
            <a:ext cx="12192000"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 Write a program to calculate factorial of n (entered from keyboard). </a:t>
            </a:r>
          </a:p>
        </p:txBody>
      </p:sp>
      <p:sp>
        <p:nvSpPr>
          <p:cNvPr id="9" name="Title 1">
            <a:extLst>
              <a:ext uri="{FF2B5EF4-FFF2-40B4-BE49-F238E27FC236}">
                <a16:creationId xmlns:a16="http://schemas.microsoft.com/office/drawing/2014/main" id="{D3BE48E0-E2D7-DBB6-68FC-FB92F1518DAC}"/>
              </a:ext>
            </a:extLst>
          </p:cNvPr>
          <p:cNvSpPr>
            <a:spLocks noGrp="1"/>
          </p:cNvSpPr>
          <p:nvPr>
            <p:ph type="title"/>
          </p:nvPr>
        </p:nvSpPr>
        <p:spPr>
          <a:xfrm>
            <a:off x="0" y="1"/>
            <a:ext cx="12192000" cy="672661"/>
          </a:xfrm>
        </p:spPr>
        <p:txBody>
          <a:bodyPr anchor="b">
            <a:normAutofit/>
          </a:bodyPr>
          <a:lstStyle/>
          <a:p>
            <a:r>
              <a:rPr lang="en-US" sz="4000" dirty="0">
                <a:latin typeface="Calibir"/>
              </a:rPr>
              <a:t>Problem-Solving Example (Factorial – Lab 4 Ex.8) - Java</a:t>
            </a:r>
            <a:endParaRPr lang="en-AU" sz="4000" b="1" dirty="0">
              <a:latin typeface="Calibir"/>
            </a:endParaRPr>
          </a:p>
        </p:txBody>
      </p:sp>
      <p:pic>
        <p:nvPicPr>
          <p:cNvPr id="4" name="Picture 3">
            <a:extLst>
              <a:ext uri="{FF2B5EF4-FFF2-40B4-BE49-F238E27FC236}">
                <a16:creationId xmlns:a16="http://schemas.microsoft.com/office/drawing/2014/main" id="{2FAAE50D-FEDE-C68B-1DEF-7A416EFBD324}"/>
              </a:ext>
            </a:extLst>
          </p:cNvPr>
          <p:cNvPicPr>
            <a:picLocks noChangeAspect="1"/>
          </p:cNvPicPr>
          <p:nvPr/>
        </p:nvPicPr>
        <p:blipFill>
          <a:blip r:embed="rId2"/>
          <a:srcRect l="28790" t="18710" r="17621" b="13333"/>
          <a:stretch>
            <a:fillRect/>
          </a:stretch>
        </p:blipFill>
        <p:spPr>
          <a:xfrm>
            <a:off x="-1" y="1871381"/>
            <a:ext cx="6990735" cy="4986618"/>
          </a:xfrm>
          <a:prstGeom prst="rect">
            <a:avLst/>
          </a:prstGeom>
        </p:spPr>
      </p:pic>
      <p:sp>
        <p:nvSpPr>
          <p:cNvPr id="5" name="Rectangle 1">
            <a:extLst>
              <a:ext uri="{FF2B5EF4-FFF2-40B4-BE49-F238E27FC236}">
                <a16:creationId xmlns:a16="http://schemas.microsoft.com/office/drawing/2014/main" id="{49846C3B-4FAD-4792-754E-6E599EB48805}"/>
              </a:ext>
            </a:extLst>
          </p:cNvPr>
          <p:cNvSpPr>
            <a:spLocks noChangeArrowheads="1"/>
          </p:cNvSpPr>
          <p:nvPr/>
        </p:nvSpPr>
        <p:spPr bwMode="auto">
          <a:xfrm>
            <a:off x="6990734" y="2792453"/>
            <a:ext cx="5201266"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kumimoji="0" lang="en-US" altLang="en-US" sz="2800" b="1" i="0" u="none" strike="noStrike" cap="none" normalizeH="0" baseline="0" dirty="0">
                <a:ln>
                  <a:noFill/>
                </a:ln>
                <a:solidFill>
                  <a:schemeClr val="tx1"/>
                </a:solidFill>
                <a:effectLst/>
                <a:latin typeface="Calibir"/>
              </a:rPr>
              <a:t>4. Ask User for a Number: </a:t>
            </a:r>
            <a:r>
              <a:rPr lang="en-US" altLang="en-US" sz="2800" dirty="0">
                <a:latin typeface="Calibir"/>
              </a:rPr>
              <a:t>Program asks: </a:t>
            </a:r>
            <a:r>
              <a:rPr lang="en-US" altLang="en-US" sz="2800" b="1" dirty="0">
                <a:latin typeface="Calibir"/>
              </a:rPr>
              <a:t>"Enter a number:"</a:t>
            </a:r>
            <a:endParaRPr lang="en-US" altLang="en-US" sz="2800" dirty="0">
              <a:latin typeface="Calibir"/>
            </a:endParaRP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Whatever the user types is stored in variable n.</a:t>
            </a:r>
          </a:p>
        </p:txBody>
      </p:sp>
    </p:spTree>
    <p:extLst>
      <p:ext uri="{BB962C8B-B14F-4D97-AF65-F5344CB8AC3E}">
        <p14:creationId xmlns:p14="http://schemas.microsoft.com/office/powerpoint/2010/main" val="14486506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C4A8B9-CD05-951D-C0F4-B2EF61A19962}"/>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D75AD26F-059B-10BA-147E-F0D259BB587D}"/>
              </a:ext>
            </a:extLst>
          </p:cNvPr>
          <p:cNvSpPr>
            <a:spLocks noChangeArrowheads="1"/>
          </p:cNvSpPr>
          <p:nvPr/>
        </p:nvSpPr>
        <p:spPr bwMode="auto">
          <a:xfrm>
            <a:off x="0" y="1131540"/>
            <a:ext cx="12192000"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 Write a program to calculate factorial of n (entered from keyboard). </a:t>
            </a:r>
          </a:p>
        </p:txBody>
      </p:sp>
      <p:sp>
        <p:nvSpPr>
          <p:cNvPr id="9" name="Title 1">
            <a:extLst>
              <a:ext uri="{FF2B5EF4-FFF2-40B4-BE49-F238E27FC236}">
                <a16:creationId xmlns:a16="http://schemas.microsoft.com/office/drawing/2014/main" id="{271129CE-C5E2-7F23-92E0-62A35AC6014B}"/>
              </a:ext>
            </a:extLst>
          </p:cNvPr>
          <p:cNvSpPr>
            <a:spLocks noGrp="1"/>
          </p:cNvSpPr>
          <p:nvPr>
            <p:ph type="title"/>
          </p:nvPr>
        </p:nvSpPr>
        <p:spPr>
          <a:xfrm>
            <a:off x="0" y="1"/>
            <a:ext cx="12192000" cy="672661"/>
          </a:xfrm>
        </p:spPr>
        <p:txBody>
          <a:bodyPr anchor="b">
            <a:normAutofit/>
          </a:bodyPr>
          <a:lstStyle/>
          <a:p>
            <a:r>
              <a:rPr lang="en-US" sz="4000" dirty="0">
                <a:latin typeface="Calibir"/>
              </a:rPr>
              <a:t>Problem-Solving Example (Factorial – Lab 4 Ex.8) - Java</a:t>
            </a:r>
            <a:endParaRPr lang="en-AU" sz="4000" b="1" dirty="0">
              <a:latin typeface="Calibir"/>
            </a:endParaRPr>
          </a:p>
        </p:txBody>
      </p:sp>
      <p:pic>
        <p:nvPicPr>
          <p:cNvPr id="4" name="Picture 3">
            <a:extLst>
              <a:ext uri="{FF2B5EF4-FFF2-40B4-BE49-F238E27FC236}">
                <a16:creationId xmlns:a16="http://schemas.microsoft.com/office/drawing/2014/main" id="{97513D53-7BDB-C757-AC3D-7556657F6140}"/>
              </a:ext>
            </a:extLst>
          </p:cNvPr>
          <p:cNvPicPr>
            <a:picLocks noChangeAspect="1"/>
          </p:cNvPicPr>
          <p:nvPr/>
        </p:nvPicPr>
        <p:blipFill>
          <a:blip r:embed="rId2"/>
          <a:srcRect l="28790" t="18710" r="17621" b="13333"/>
          <a:stretch>
            <a:fillRect/>
          </a:stretch>
        </p:blipFill>
        <p:spPr>
          <a:xfrm>
            <a:off x="-1" y="1871381"/>
            <a:ext cx="6990735" cy="4986618"/>
          </a:xfrm>
          <a:prstGeom prst="rect">
            <a:avLst/>
          </a:prstGeom>
        </p:spPr>
      </p:pic>
      <p:sp>
        <p:nvSpPr>
          <p:cNvPr id="5" name="Rectangle 1">
            <a:extLst>
              <a:ext uri="{FF2B5EF4-FFF2-40B4-BE49-F238E27FC236}">
                <a16:creationId xmlns:a16="http://schemas.microsoft.com/office/drawing/2014/main" id="{BAF66D74-02FE-33BD-1A67-86AC1FEBC42B}"/>
              </a:ext>
            </a:extLst>
          </p:cNvPr>
          <p:cNvSpPr>
            <a:spLocks noChangeArrowheads="1"/>
          </p:cNvSpPr>
          <p:nvPr/>
        </p:nvSpPr>
        <p:spPr bwMode="auto">
          <a:xfrm>
            <a:off x="6990734" y="2146122"/>
            <a:ext cx="5201266"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kumimoji="0" lang="en-US" altLang="en-US" sz="2800" b="1" i="0" u="none" strike="noStrike" cap="none" normalizeH="0" baseline="0" dirty="0">
                <a:ln>
                  <a:noFill/>
                </a:ln>
                <a:solidFill>
                  <a:schemeClr val="tx1"/>
                </a:solidFill>
                <a:effectLst/>
                <a:latin typeface="Calibir"/>
              </a:rPr>
              <a:t>5. Factorial Logic:</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fact starts as 1.</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The for loop multiplies numbers from 1 to n.</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Example: if n = 5 → fact = 1 × 2 × 3 × 4 × 5 = 120.</a:t>
            </a:r>
          </a:p>
        </p:txBody>
      </p:sp>
    </p:spTree>
    <p:extLst>
      <p:ext uri="{BB962C8B-B14F-4D97-AF65-F5344CB8AC3E}">
        <p14:creationId xmlns:p14="http://schemas.microsoft.com/office/powerpoint/2010/main" val="12571124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2022A8-2B3B-F118-6A1E-F2026053E366}"/>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BE492CC9-9060-D1ED-63B4-2EDE882F02B8}"/>
              </a:ext>
            </a:extLst>
          </p:cNvPr>
          <p:cNvSpPr>
            <a:spLocks noChangeArrowheads="1"/>
          </p:cNvSpPr>
          <p:nvPr/>
        </p:nvSpPr>
        <p:spPr bwMode="auto">
          <a:xfrm>
            <a:off x="0" y="1131540"/>
            <a:ext cx="12192000"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 Write a program to calculate factorial of n (entered from keyboard). </a:t>
            </a:r>
          </a:p>
        </p:txBody>
      </p:sp>
      <p:sp>
        <p:nvSpPr>
          <p:cNvPr id="9" name="Title 1">
            <a:extLst>
              <a:ext uri="{FF2B5EF4-FFF2-40B4-BE49-F238E27FC236}">
                <a16:creationId xmlns:a16="http://schemas.microsoft.com/office/drawing/2014/main" id="{D35A7EAF-2900-899D-0877-CEBA68E12847}"/>
              </a:ext>
            </a:extLst>
          </p:cNvPr>
          <p:cNvSpPr>
            <a:spLocks noGrp="1"/>
          </p:cNvSpPr>
          <p:nvPr>
            <p:ph type="title"/>
          </p:nvPr>
        </p:nvSpPr>
        <p:spPr>
          <a:xfrm>
            <a:off x="0" y="1"/>
            <a:ext cx="12192000" cy="672661"/>
          </a:xfrm>
        </p:spPr>
        <p:txBody>
          <a:bodyPr anchor="b">
            <a:normAutofit/>
          </a:bodyPr>
          <a:lstStyle/>
          <a:p>
            <a:r>
              <a:rPr lang="en-US" sz="4000" dirty="0">
                <a:latin typeface="Calibir"/>
              </a:rPr>
              <a:t>Problem-Solving Example (Factorial – Lab 4 Ex.8) - Java</a:t>
            </a:r>
            <a:endParaRPr lang="en-AU" sz="4000" b="1" dirty="0">
              <a:latin typeface="Calibir"/>
            </a:endParaRPr>
          </a:p>
        </p:txBody>
      </p:sp>
      <p:pic>
        <p:nvPicPr>
          <p:cNvPr id="4" name="Picture 3">
            <a:extLst>
              <a:ext uri="{FF2B5EF4-FFF2-40B4-BE49-F238E27FC236}">
                <a16:creationId xmlns:a16="http://schemas.microsoft.com/office/drawing/2014/main" id="{3222358A-E7E6-4105-0424-928A62B96C69}"/>
              </a:ext>
            </a:extLst>
          </p:cNvPr>
          <p:cNvPicPr>
            <a:picLocks noChangeAspect="1"/>
          </p:cNvPicPr>
          <p:nvPr/>
        </p:nvPicPr>
        <p:blipFill>
          <a:blip r:embed="rId2"/>
          <a:srcRect l="28790" t="18710" r="17621" b="13333"/>
          <a:stretch>
            <a:fillRect/>
          </a:stretch>
        </p:blipFill>
        <p:spPr>
          <a:xfrm>
            <a:off x="-1" y="1871381"/>
            <a:ext cx="6990735" cy="4986618"/>
          </a:xfrm>
          <a:prstGeom prst="rect">
            <a:avLst/>
          </a:prstGeom>
        </p:spPr>
      </p:pic>
      <p:sp>
        <p:nvSpPr>
          <p:cNvPr id="5" name="Rectangle 1">
            <a:extLst>
              <a:ext uri="{FF2B5EF4-FFF2-40B4-BE49-F238E27FC236}">
                <a16:creationId xmlns:a16="http://schemas.microsoft.com/office/drawing/2014/main" id="{194D6FB0-145C-7112-F37D-0D0D7FE9A01E}"/>
              </a:ext>
            </a:extLst>
          </p:cNvPr>
          <p:cNvSpPr>
            <a:spLocks noChangeArrowheads="1"/>
          </p:cNvSpPr>
          <p:nvPr/>
        </p:nvSpPr>
        <p:spPr bwMode="auto">
          <a:xfrm>
            <a:off x="6990734" y="3115617"/>
            <a:ext cx="5201266"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kumimoji="0" lang="en-US" altLang="en-US" sz="2800" b="1" i="0" u="none" strike="noStrike" cap="none" normalizeH="0" baseline="0" dirty="0">
                <a:ln>
                  <a:noFill/>
                </a:ln>
                <a:solidFill>
                  <a:schemeClr val="tx1"/>
                </a:solidFill>
                <a:effectLst/>
                <a:latin typeface="Calibir"/>
              </a:rPr>
              <a:t>6. Print Results:</a:t>
            </a:r>
          </a:p>
          <a:p>
            <a:pPr lvl="0" eaLnBrk="0" fontAlgn="base" hangingPunct="0">
              <a:lnSpc>
                <a:spcPct val="150000"/>
              </a:lnSpc>
              <a:spcBef>
                <a:spcPct val="0"/>
              </a:spcBef>
              <a:spcAft>
                <a:spcPct val="0"/>
              </a:spcAft>
            </a:pPr>
            <a:r>
              <a:rPr lang="en-US" altLang="en-US" sz="2800" dirty="0" err="1">
                <a:latin typeface="Calibir"/>
              </a:rPr>
              <a:t>System.out.println</a:t>
            </a:r>
            <a:r>
              <a:rPr lang="en-US" altLang="en-US" sz="2800" dirty="0">
                <a:latin typeface="Calibir"/>
              </a:rPr>
              <a:t>("Factorial: " + fact);</a:t>
            </a:r>
          </a:p>
        </p:txBody>
      </p:sp>
    </p:spTree>
    <p:extLst>
      <p:ext uri="{BB962C8B-B14F-4D97-AF65-F5344CB8AC3E}">
        <p14:creationId xmlns:p14="http://schemas.microsoft.com/office/powerpoint/2010/main" val="38219711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4EB64B-C527-93C3-7BA2-C733C314D78D}"/>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4914A3D3-A723-431C-06E6-78FC588C02E0}"/>
              </a:ext>
            </a:extLst>
          </p:cNvPr>
          <p:cNvSpPr>
            <a:spLocks noChangeArrowheads="1"/>
          </p:cNvSpPr>
          <p:nvPr/>
        </p:nvSpPr>
        <p:spPr bwMode="auto">
          <a:xfrm>
            <a:off x="0" y="1131540"/>
            <a:ext cx="12192000"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 Write a program to calculate factorial of n (entered from keyboard). </a:t>
            </a:r>
          </a:p>
        </p:txBody>
      </p:sp>
      <p:sp>
        <p:nvSpPr>
          <p:cNvPr id="9" name="Title 1">
            <a:extLst>
              <a:ext uri="{FF2B5EF4-FFF2-40B4-BE49-F238E27FC236}">
                <a16:creationId xmlns:a16="http://schemas.microsoft.com/office/drawing/2014/main" id="{38A5BD82-8735-C41E-3D07-DB34E714D4FA}"/>
              </a:ext>
            </a:extLst>
          </p:cNvPr>
          <p:cNvSpPr>
            <a:spLocks noGrp="1"/>
          </p:cNvSpPr>
          <p:nvPr>
            <p:ph type="title"/>
          </p:nvPr>
        </p:nvSpPr>
        <p:spPr>
          <a:xfrm>
            <a:off x="0" y="1"/>
            <a:ext cx="12192000" cy="672661"/>
          </a:xfrm>
        </p:spPr>
        <p:txBody>
          <a:bodyPr anchor="b">
            <a:normAutofit/>
          </a:bodyPr>
          <a:lstStyle/>
          <a:p>
            <a:r>
              <a:rPr lang="en-US" sz="4000" dirty="0">
                <a:latin typeface="Calibir"/>
              </a:rPr>
              <a:t>Problem-Solving Example (Factorial – Lab 4 Ex.8) - Java</a:t>
            </a:r>
            <a:endParaRPr lang="en-AU" sz="4000" b="1" dirty="0">
              <a:latin typeface="Calibir"/>
            </a:endParaRPr>
          </a:p>
        </p:txBody>
      </p:sp>
      <p:pic>
        <p:nvPicPr>
          <p:cNvPr id="4" name="Picture 3">
            <a:extLst>
              <a:ext uri="{FF2B5EF4-FFF2-40B4-BE49-F238E27FC236}">
                <a16:creationId xmlns:a16="http://schemas.microsoft.com/office/drawing/2014/main" id="{88EFDD67-90E3-EB41-2D03-1F07CDA2BB6B}"/>
              </a:ext>
            </a:extLst>
          </p:cNvPr>
          <p:cNvPicPr>
            <a:picLocks noChangeAspect="1"/>
          </p:cNvPicPr>
          <p:nvPr/>
        </p:nvPicPr>
        <p:blipFill>
          <a:blip r:embed="rId2"/>
          <a:srcRect l="28790" t="18710" r="17621" b="13333"/>
          <a:stretch>
            <a:fillRect/>
          </a:stretch>
        </p:blipFill>
        <p:spPr>
          <a:xfrm>
            <a:off x="-1" y="1871381"/>
            <a:ext cx="6990735" cy="4986618"/>
          </a:xfrm>
          <a:prstGeom prst="rect">
            <a:avLst/>
          </a:prstGeom>
        </p:spPr>
      </p:pic>
      <p:sp>
        <p:nvSpPr>
          <p:cNvPr id="5" name="Rectangle 1">
            <a:extLst>
              <a:ext uri="{FF2B5EF4-FFF2-40B4-BE49-F238E27FC236}">
                <a16:creationId xmlns:a16="http://schemas.microsoft.com/office/drawing/2014/main" id="{A8D1D2AE-D888-23AC-9360-245A1A997219}"/>
              </a:ext>
            </a:extLst>
          </p:cNvPr>
          <p:cNvSpPr>
            <a:spLocks noChangeArrowheads="1"/>
          </p:cNvSpPr>
          <p:nvPr/>
        </p:nvSpPr>
        <p:spPr bwMode="auto">
          <a:xfrm>
            <a:off x="6990734" y="3113822"/>
            <a:ext cx="5201266" cy="1968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kumimoji="0" lang="en-US" altLang="en-US" sz="2800" b="1" i="0" u="none" strike="noStrike" cap="none" normalizeH="0" baseline="0" dirty="0">
                <a:ln>
                  <a:noFill/>
                </a:ln>
                <a:solidFill>
                  <a:schemeClr val="tx1"/>
                </a:solidFill>
                <a:effectLst/>
                <a:latin typeface="Calibir"/>
              </a:rPr>
              <a:t>7. Close Scanner:</a:t>
            </a:r>
          </a:p>
          <a:p>
            <a:pPr lvl="0" eaLnBrk="0" fontAlgn="base" hangingPunct="0">
              <a:lnSpc>
                <a:spcPct val="150000"/>
              </a:lnSpc>
              <a:spcBef>
                <a:spcPct val="0"/>
              </a:spcBef>
              <a:spcAft>
                <a:spcPct val="0"/>
              </a:spcAft>
            </a:pPr>
            <a:r>
              <a:rPr lang="en-US" sz="2800" dirty="0">
                <a:latin typeface="Calibir"/>
              </a:rPr>
              <a:t>Closes the Scanner (good practice to free resources).</a:t>
            </a:r>
            <a:endParaRPr lang="en-US" altLang="en-US" sz="2800" dirty="0">
              <a:latin typeface="Calibir"/>
            </a:endParaRPr>
          </a:p>
        </p:txBody>
      </p:sp>
    </p:spTree>
    <p:extLst>
      <p:ext uri="{BB962C8B-B14F-4D97-AF65-F5344CB8AC3E}">
        <p14:creationId xmlns:p14="http://schemas.microsoft.com/office/powerpoint/2010/main" val="22446220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31FBDF-E2CD-9F2D-BC13-074638CBA2A3}"/>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7AACD0CD-954D-3A73-4BAB-852C3DC43026}"/>
              </a:ext>
            </a:extLst>
          </p:cNvPr>
          <p:cNvSpPr>
            <a:spLocks noChangeArrowheads="1"/>
          </p:cNvSpPr>
          <p:nvPr/>
        </p:nvSpPr>
        <p:spPr bwMode="auto">
          <a:xfrm>
            <a:off x="0" y="1131540"/>
            <a:ext cx="12192000" cy="6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Task:</a:t>
            </a:r>
            <a:r>
              <a:rPr lang="en-US" altLang="en-US" sz="2800" dirty="0">
                <a:latin typeface="Calibir"/>
              </a:rPr>
              <a:t> Write a program to calculate factorial of n (entered from keyboard). </a:t>
            </a:r>
          </a:p>
        </p:txBody>
      </p:sp>
      <p:sp>
        <p:nvSpPr>
          <p:cNvPr id="9" name="Title 1">
            <a:extLst>
              <a:ext uri="{FF2B5EF4-FFF2-40B4-BE49-F238E27FC236}">
                <a16:creationId xmlns:a16="http://schemas.microsoft.com/office/drawing/2014/main" id="{2D0E309D-2005-AB1F-DB87-39E131D8910C}"/>
              </a:ext>
            </a:extLst>
          </p:cNvPr>
          <p:cNvSpPr>
            <a:spLocks noGrp="1"/>
          </p:cNvSpPr>
          <p:nvPr>
            <p:ph type="title"/>
          </p:nvPr>
        </p:nvSpPr>
        <p:spPr>
          <a:xfrm>
            <a:off x="0" y="1"/>
            <a:ext cx="12192000" cy="672661"/>
          </a:xfrm>
        </p:spPr>
        <p:txBody>
          <a:bodyPr anchor="b">
            <a:normAutofit/>
          </a:bodyPr>
          <a:lstStyle/>
          <a:p>
            <a:r>
              <a:rPr lang="en-US" sz="4000" dirty="0">
                <a:latin typeface="Calibir"/>
              </a:rPr>
              <a:t>Problem-Solving Example (Factorial – Lab 4 Ex.8) - Java</a:t>
            </a:r>
            <a:endParaRPr lang="en-AU" sz="4000" b="1" dirty="0">
              <a:latin typeface="Calibir"/>
            </a:endParaRPr>
          </a:p>
        </p:txBody>
      </p:sp>
      <p:pic>
        <p:nvPicPr>
          <p:cNvPr id="4" name="Picture 3">
            <a:extLst>
              <a:ext uri="{FF2B5EF4-FFF2-40B4-BE49-F238E27FC236}">
                <a16:creationId xmlns:a16="http://schemas.microsoft.com/office/drawing/2014/main" id="{0FC06FEB-57D8-70F8-BE9C-27E926E9DA5E}"/>
              </a:ext>
            </a:extLst>
          </p:cNvPr>
          <p:cNvPicPr>
            <a:picLocks noChangeAspect="1"/>
          </p:cNvPicPr>
          <p:nvPr/>
        </p:nvPicPr>
        <p:blipFill>
          <a:blip r:embed="rId2"/>
          <a:srcRect l="28790" t="18710" r="17621" b="13333"/>
          <a:stretch>
            <a:fillRect/>
          </a:stretch>
        </p:blipFill>
        <p:spPr>
          <a:xfrm>
            <a:off x="-1" y="1871381"/>
            <a:ext cx="6990735" cy="4986618"/>
          </a:xfrm>
          <a:prstGeom prst="rect">
            <a:avLst/>
          </a:prstGeom>
        </p:spPr>
      </p:pic>
      <p:sp>
        <p:nvSpPr>
          <p:cNvPr id="5" name="Rectangle 1">
            <a:extLst>
              <a:ext uri="{FF2B5EF4-FFF2-40B4-BE49-F238E27FC236}">
                <a16:creationId xmlns:a16="http://schemas.microsoft.com/office/drawing/2014/main" id="{0B258F53-422D-4280-8143-83846F914109}"/>
              </a:ext>
            </a:extLst>
          </p:cNvPr>
          <p:cNvSpPr>
            <a:spLocks noChangeArrowheads="1"/>
          </p:cNvSpPr>
          <p:nvPr/>
        </p:nvSpPr>
        <p:spPr bwMode="auto">
          <a:xfrm>
            <a:off x="6990734" y="2469286"/>
            <a:ext cx="5201266"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User enters a number (e.g., 5).</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Program multiplies numbers from 1 to n.</a:t>
            </a:r>
          </a:p>
          <a:p>
            <a:pPr marL="914400" lvl="1" indent="-457200" eaLnBrk="0" fontAlgn="base" hangingPunct="0">
              <a:lnSpc>
                <a:spcPct val="150000"/>
              </a:lnSpc>
              <a:spcBef>
                <a:spcPct val="0"/>
              </a:spcBef>
              <a:spcAft>
                <a:spcPct val="0"/>
              </a:spcAft>
              <a:buFont typeface="Arial" panose="020B0604020202020204" pitchFamily="34" charset="0"/>
              <a:buChar char="•"/>
            </a:pPr>
            <a:r>
              <a:rPr kumimoji="0" lang="en-US" altLang="en-US" sz="2800" b="0" i="0" u="none" strike="noStrike" cap="none" normalizeH="0" baseline="0" dirty="0">
                <a:ln>
                  <a:noFill/>
                </a:ln>
                <a:solidFill>
                  <a:schemeClr val="tx1"/>
                </a:solidFill>
                <a:effectLst/>
                <a:latin typeface="Calibir"/>
              </a:rPr>
              <a:t>1 × 2 × 3 × 4 × 5 = 120.</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Prints: 120</a:t>
            </a:r>
          </a:p>
        </p:txBody>
      </p:sp>
    </p:spTree>
    <p:extLst>
      <p:ext uri="{BB962C8B-B14F-4D97-AF65-F5344CB8AC3E}">
        <p14:creationId xmlns:p14="http://schemas.microsoft.com/office/powerpoint/2010/main" val="2995731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A14C94-69D1-5B5C-7FB6-B6B24B8E170E}"/>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5B86B41C-EED5-EE4F-2C68-419F372A141E}"/>
              </a:ext>
            </a:extLst>
          </p:cNvPr>
          <p:cNvSpPr>
            <a:spLocks noChangeArrowheads="1"/>
          </p:cNvSpPr>
          <p:nvPr/>
        </p:nvSpPr>
        <p:spPr bwMode="auto">
          <a:xfrm>
            <a:off x="0" y="808375"/>
            <a:ext cx="12192000" cy="1318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14350" lvl="0" indent="-514350" eaLnBrk="0" fontAlgn="base" hangingPunct="0">
              <a:lnSpc>
                <a:spcPct val="150000"/>
              </a:lnSpc>
              <a:spcBef>
                <a:spcPct val="0"/>
              </a:spcBef>
              <a:spcAft>
                <a:spcPct val="0"/>
              </a:spcAft>
              <a:buFont typeface="+mj-lt"/>
              <a:buAutoNum type="arabicPeriod"/>
            </a:pPr>
            <a:r>
              <a:rPr lang="en-US" altLang="en-US" sz="2800" dirty="0">
                <a:latin typeface="Calibir"/>
              </a:rPr>
              <a:t>Modify factorial program to reject negative numbers.</a:t>
            </a:r>
          </a:p>
          <a:p>
            <a:pPr marL="514350" lvl="0" indent="-514350" eaLnBrk="0" fontAlgn="base" hangingPunct="0">
              <a:lnSpc>
                <a:spcPct val="150000"/>
              </a:lnSpc>
              <a:spcBef>
                <a:spcPct val="0"/>
              </a:spcBef>
              <a:spcAft>
                <a:spcPct val="0"/>
              </a:spcAft>
              <a:buFont typeface="+mj-lt"/>
              <a:buAutoNum type="arabicPeriod"/>
            </a:pPr>
            <a:r>
              <a:rPr lang="en-US" altLang="en-US" sz="2800" dirty="0">
                <a:latin typeface="Calibir"/>
              </a:rPr>
              <a:t>Add condition: If n &gt; 20, display “Too large to calculate” and exit.</a:t>
            </a:r>
          </a:p>
        </p:txBody>
      </p:sp>
      <p:sp>
        <p:nvSpPr>
          <p:cNvPr id="9" name="Title 1">
            <a:extLst>
              <a:ext uri="{FF2B5EF4-FFF2-40B4-BE49-F238E27FC236}">
                <a16:creationId xmlns:a16="http://schemas.microsoft.com/office/drawing/2014/main" id="{4994A5BB-E3E9-EEA1-238A-8E84F6C6B28F}"/>
              </a:ext>
            </a:extLst>
          </p:cNvPr>
          <p:cNvSpPr>
            <a:spLocks noGrp="1"/>
          </p:cNvSpPr>
          <p:nvPr>
            <p:ph type="title"/>
          </p:nvPr>
        </p:nvSpPr>
        <p:spPr>
          <a:xfrm>
            <a:off x="0" y="1"/>
            <a:ext cx="12192000" cy="672661"/>
          </a:xfrm>
        </p:spPr>
        <p:txBody>
          <a:bodyPr anchor="b">
            <a:normAutofit/>
          </a:bodyPr>
          <a:lstStyle/>
          <a:p>
            <a:r>
              <a:rPr lang="en-US" sz="4000" dirty="0">
                <a:latin typeface="Calibir"/>
              </a:rPr>
              <a:t>Activity 7</a:t>
            </a:r>
            <a:endParaRPr lang="en-AU" sz="4000" b="1" dirty="0">
              <a:latin typeface="Calibir"/>
            </a:endParaRPr>
          </a:p>
        </p:txBody>
      </p:sp>
      <p:pic>
        <p:nvPicPr>
          <p:cNvPr id="4" name="Timer">
            <a:hlinkClick r:id="" action="ppaction://media"/>
            <a:extLst>
              <a:ext uri="{FF2B5EF4-FFF2-40B4-BE49-F238E27FC236}">
                <a16:creationId xmlns:a16="http://schemas.microsoft.com/office/drawing/2014/main" id="{EEA3CA16-1FAF-BC72-433A-B8846A6C2228}"/>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41256" t="45161" r="40839" b="41075"/>
          <a:stretch>
            <a:fillRect/>
          </a:stretch>
        </p:blipFill>
        <p:spPr>
          <a:xfrm>
            <a:off x="5004619" y="3429000"/>
            <a:ext cx="2182761" cy="943897"/>
          </a:xfrm>
          <a:prstGeom prst="rect">
            <a:avLst/>
          </a:prstGeom>
          <a:ln w="38100">
            <a:solidFill>
              <a:srgbClr val="FF0000"/>
            </a:solidFill>
          </a:ln>
        </p:spPr>
      </p:pic>
    </p:spTree>
    <p:extLst>
      <p:ext uri="{BB962C8B-B14F-4D97-AF65-F5344CB8AC3E}">
        <p14:creationId xmlns:p14="http://schemas.microsoft.com/office/powerpoint/2010/main" val="3034902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952E3B-71A3-CD66-77C7-78DBD3926700}"/>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4F462573-A63B-232F-C5F5-1154320CE547}"/>
              </a:ext>
            </a:extLst>
          </p:cNvPr>
          <p:cNvSpPr>
            <a:spLocks noChangeArrowheads="1"/>
          </p:cNvSpPr>
          <p:nvPr/>
        </p:nvSpPr>
        <p:spPr bwMode="auto">
          <a:xfrm>
            <a:off x="0" y="893889"/>
            <a:ext cx="12192000"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Debate 1:</a:t>
            </a:r>
            <a:r>
              <a:rPr lang="en-US" altLang="en-US" sz="2800" dirty="0">
                <a:latin typeface="Calibir"/>
              </a:rPr>
              <a:t> Should programmers always prefer for loops over while loops?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No, for is good for known ranges; while fits unknown conditions.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Debate 2:</a:t>
            </a:r>
            <a:r>
              <a:rPr lang="en-US" altLang="en-US" sz="2800" dirty="0">
                <a:latin typeface="Calibir"/>
              </a:rPr>
              <a:t> Is break a bad practice because it makes logic less clear?</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Depends – in banking/security apps, sometimes it simplifies code, but overuse makes code hard to read.</a:t>
            </a:r>
          </a:p>
        </p:txBody>
      </p:sp>
      <p:sp>
        <p:nvSpPr>
          <p:cNvPr id="9" name="Title 1">
            <a:extLst>
              <a:ext uri="{FF2B5EF4-FFF2-40B4-BE49-F238E27FC236}">
                <a16:creationId xmlns:a16="http://schemas.microsoft.com/office/drawing/2014/main" id="{C9FDD474-5423-9FE4-18AA-E437E519DFC5}"/>
              </a:ext>
            </a:extLst>
          </p:cNvPr>
          <p:cNvSpPr>
            <a:spLocks noGrp="1"/>
          </p:cNvSpPr>
          <p:nvPr>
            <p:ph type="title"/>
          </p:nvPr>
        </p:nvSpPr>
        <p:spPr>
          <a:xfrm>
            <a:off x="0" y="1"/>
            <a:ext cx="12192000" cy="672661"/>
          </a:xfrm>
        </p:spPr>
        <p:txBody>
          <a:bodyPr anchor="b">
            <a:normAutofit/>
          </a:bodyPr>
          <a:lstStyle/>
          <a:p>
            <a:r>
              <a:rPr lang="en-US" sz="4000" dirty="0">
                <a:latin typeface="Calibir"/>
              </a:rPr>
              <a:t>Role-Playing Debate Questions (2 min)</a:t>
            </a:r>
            <a:endParaRPr lang="en-AU" sz="4000" b="1" dirty="0">
              <a:latin typeface="Calibir"/>
            </a:endParaRPr>
          </a:p>
        </p:txBody>
      </p:sp>
    </p:spTree>
    <p:extLst>
      <p:ext uri="{BB962C8B-B14F-4D97-AF65-F5344CB8AC3E}">
        <p14:creationId xmlns:p14="http://schemas.microsoft.com/office/powerpoint/2010/main" val="3552186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1000"/>
                                        <p:tgtEl>
                                          <p:spTgt spid="3">
                                            <p:txEl>
                                              <p:pRg st="3" end="3"/>
                                            </p:txEl>
                                          </p:spTgt>
                                        </p:tgtEl>
                                      </p:cBhvr>
                                    </p:animEffect>
                                    <p:anim calcmode="lin" valueType="num">
                                      <p:cBhvr>
                                        <p:cTn id="1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454A34-D50B-087E-6CE7-9E96328A08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F80D92-1C36-14F1-12AF-0629FC927545}"/>
              </a:ext>
            </a:extLst>
          </p:cNvPr>
          <p:cNvSpPr>
            <a:spLocks noGrp="1"/>
          </p:cNvSpPr>
          <p:nvPr>
            <p:ph type="title"/>
          </p:nvPr>
        </p:nvSpPr>
        <p:spPr>
          <a:xfrm>
            <a:off x="0" y="1"/>
            <a:ext cx="12192000" cy="672661"/>
          </a:xfrm>
        </p:spPr>
        <p:txBody>
          <a:bodyPr anchor="b">
            <a:normAutofit/>
          </a:bodyPr>
          <a:lstStyle/>
          <a:p>
            <a:r>
              <a:rPr lang="en-US" sz="4000" dirty="0">
                <a:latin typeface="Calibir"/>
              </a:rPr>
              <a:t>Conditional Statements</a:t>
            </a:r>
            <a:endParaRPr lang="en-AU" sz="4000" b="1" dirty="0">
              <a:latin typeface="Calibir"/>
            </a:endParaRPr>
          </a:p>
        </p:txBody>
      </p:sp>
      <p:sp>
        <p:nvSpPr>
          <p:cNvPr id="4" name="Rectangle 1">
            <a:extLst>
              <a:ext uri="{FF2B5EF4-FFF2-40B4-BE49-F238E27FC236}">
                <a16:creationId xmlns:a16="http://schemas.microsoft.com/office/drawing/2014/main" id="{3205BD80-7676-1920-F69E-AEE92538AFE2}"/>
              </a:ext>
            </a:extLst>
          </p:cNvPr>
          <p:cNvSpPr>
            <a:spLocks noChangeArrowheads="1"/>
          </p:cNvSpPr>
          <p:nvPr/>
        </p:nvSpPr>
        <p:spPr bwMode="auto">
          <a:xfrm>
            <a:off x="92365" y="2207663"/>
            <a:ext cx="12007269"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if-else: Makes decisions</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switch: Menu of choices (like choosing a meal at a café)</a:t>
            </a:r>
          </a:p>
          <a:p>
            <a:pPr marL="457200" lvl="0"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Syntax is similar in Java and Python (Python uses indentation, Java uses braces).</a:t>
            </a:r>
          </a:p>
        </p:txBody>
      </p:sp>
    </p:spTree>
    <p:extLst>
      <p:ext uri="{BB962C8B-B14F-4D97-AF65-F5344CB8AC3E}">
        <p14:creationId xmlns:p14="http://schemas.microsoft.com/office/powerpoint/2010/main" val="25731999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38808-9BB1-9F96-F0B3-73F66A1DD7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F24AE5-58EF-555A-BA72-4A99319754FA}"/>
              </a:ext>
            </a:extLst>
          </p:cNvPr>
          <p:cNvSpPr>
            <a:spLocks noGrp="1"/>
          </p:cNvSpPr>
          <p:nvPr>
            <p:ph type="title"/>
          </p:nvPr>
        </p:nvSpPr>
        <p:spPr>
          <a:xfrm>
            <a:off x="0" y="1"/>
            <a:ext cx="12192000" cy="756744"/>
          </a:xfrm>
        </p:spPr>
        <p:txBody>
          <a:bodyPr anchor="b">
            <a:normAutofit/>
          </a:bodyPr>
          <a:lstStyle/>
          <a:p>
            <a:r>
              <a:rPr lang="en-US" sz="4000" dirty="0">
                <a:latin typeface="Calibir"/>
              </a:rPr>
              <a:t>Lab 4 Exercises</a:t>
            </a:r>
            <a:endParaRPr lang="en-AU" sz="4000" b="1" dirty="0">
              <a:latin typeface="Calibir"/>
            </a:endParaRPr>
          </a:p>
        </p:txBody>
      </p:sp>
      <p:pic>
        <p:nvPicPr>
          <p:cNvPr id="5" name="Picture 4">
            <a:extLst>
              <a:ext uri="{FF2B5EF4-FFF2-40B4-BE49-F238E27FC236}">
                <a16:creationId xmlns:a16="http://schemas.microsoft.com/office/drawing/2014/main" id="{B0357005-CF7F-88DB-883B-612E2E3A98F2}"/>
              </a:ext>
            </a:extLst>
          </p:cNvPr>
          <p:cNvPicPr>
            <a:picLocks noChangeAspect="1"/>
          </p:cNvPicPr>
          <p:nvPr/>
        </p:nvPicPr>
        <p:blipFill>
          <a:blip r:embed="rId2"/>
          <a:srcRect l="40870" t="37404" r="40380" b="26252"/>
          <a:stretch>
            <a:fillRect/>
          </a:stretch>
        </p:blipFill>
        <p:spPr>
          <a:xfrm>
            <a:off x="9906000" y="2182761"/>
            <a:ext cx="2286000" cy="2492477"/>
          </a:xfrm>
          <a:prstGeom prst="rect">
            <a:avLst/>
          </a:prstGeom>
        </p:spPr>
      </p:pic>
      <p:pic>
        <p:nvPicPr>
          <p:cNvPr id="7" name="Picture 6">
            <a:extLst>
              <a:ext uri="{FF2B5EF4-FFF2-40B4-BE49-F238E27FC236}">
                <a16:creationId xmlns:a16="http://schemas.microsoft.com/office/drawing/2014/main" id="{407562D8-4362-0226-A669-CD9328F7C999}"/>
              </a:ext>
            </a:extLst>
          </p:cNvPr>
          <p:cNvPicPr>
            <a:picLocks noChangeAspect="1"/>
          </p:cNvPicPr>
          <p:nvPr/>
        </p:nvPicPr>
        <p:blipFill>
          <a:blip r:embed="rId3"/>
          <a:srcRect t="19608" r="17500" b="21726"/>
          <a:stretch>
            <a:fillRect/>
          </a:stretch>
        </p:blipFill>
        <p:spPr>
          <a:xfrm>
            <a:off x="0" y="1504334"/>
            <a:ext cx="9623326" cy="3849330"/>
          </a:xfrm>
          <a:prstGeom prst="rect">
            <a:avLst/>
          </a:prstGeom>
        </p:spPr>
      </p:pic>
    </p:spTree>
    <p:extLst>
      <p:ext uri="{BB962C8B-B14F-4D97-AF65-F5344CB8AC3E}">
        <p14:creationId xmlns:p14="http://schemas.microsoft.com/office/powerpoint/2010/main" val="21818740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A5C6CB-FEC9-98EC-F828-6EAEB12B72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6BB340-6835-8309-7909-DA36086D30BD}"/>
              </a:ext>
            </a:extLst>
          </p:cNvPr>
          <p:cNvSpPr>
            <a:spLocks noGrp="1"/>
          </p:cNvSpPr>
          <p:nvPr>
            <p:ph type="title"/>
          </p:nvPr>
        </p:nvSpPr>
        <p:spPr>
          <a:xfrm>
            <a:off x="0" y="1"/>
            <a:ext cx="12192000" cy="756744"/>
          </a:xfrm>
        </p:spPr>
        <p:txBody>
          <a:bodyPr anchor="b">
            <a:normAutofit/>
          </a:bodyPr>
          <a:lstStyle/>
          <a:p>
            <a:r>
              <a:rPr lang="en-US" sz="4000" dirty="0">
                <a:latin typeface="Calibir"/>
              </a:rPr>
              <a:t>Have you formed your group?</a:t>
            </a:r>
            <a:endParaRPr lang="en-AU" sz="4000" b="1" dirty="0">
              <a:latin typeface="Calibir"/>
            </a:endParaRPr>
          </a:p>
        </p:txBody>
      </p:sp>
      <p:pic>
        <p:nvPicPr>
          <p:cNvPr id="6" name="Picture 5">
            <a:extLst>
              <a:ext uri="{FF2B5EF4-FFF2-40B4-BE49-F238E27FC236}">
                <a16:creationId xmlns:a16="http://schemas.microsoft.com/office/drawing/2014/main" id="{CD9608AE-128C-5640-5657-F56592479409}"/>
              </a:ext>
            </a:extLst>
          </p:cNvPr>
          <p:cNvPicPr>
            <a:picLocks noChangeAspect="1"/>
          </p:cNvPicPr>
          <p:nvPr/>
        </p:nvPicPr>
        <p:blipFill>
          <a:blip r:embed="rId2"/>
          <a:srcRect t="8889" b="15249"/>
          <a:stretch>
            <a:fillRect/>
          </a:stretch>
        </p:blipFill>
        <p:spPr>
          <a:xfrm>
            <a:off x="0" y="956442"/>
            <a:ext cx="12192000" cy="5202621"/>
          </a:xfrm>
          <a:prstGeom prst="rect">
            <a:avLst/>
          </a:prstGeom>
        </p:spPr>
      </p:pic>
      <p:sp>
        <p:nvSpPr>
          <p:cNvPr id="7" name="Rectangle: Rounded Corners 6">
            <a:extLst>
              <a:ext uri="{FF2B5EF4-FFF2-40B4-BE49-F238E27FC236}">
                <a16:creationId xmlns:a16="http://schemas.microsoft.com/office/drawing/2014/main" id="{7FD7A1A7-28B1-725E-601F-8F38C18BCBAD}"/>
              </a:ext>
            </a:extLst>
          </p:cNvPr>
          <p:cNvSpPr/>
          <p:nvPr/>
        </p:nvSpPr>
        <p:spPr>
          <a:xfrm>
            <a:off x="2443277" y="4553249"/>
            <a:ext cx="5442509" cy="138989"/>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3647649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5C516-CEC6-BD7A-98E3-FE75B51E1B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AE4EB4-0752-189E-F120-ADE4082D54BF}"/>
              </a:ext>
            </a:extLst>
          </p:cNvPr>
          <p:cNvSpPr>
            <a:spLocks noGrp="1"/>
          </p:cNvSpPr>
          <p:nvPr>
            <p:ph type="title"/>
          </p:nvPr>
        </p:nvSpPr>
        <p:spPr>
          <a:xfrm>
            <a:off x="0" y="1"/>
            <a:ext cx="12192000" cy="756744"/>
          </a:xfrm>
        </p:spPr>
        <p:txBody>
          <a:bodyPr anchor="b">
            <a:normAutofit/>
          </a:bodyPr>
          <a:lstStyle/>
          <a:p>
            <a:r>
              <a:rPr lang="en-US" sz="4000" dirty="0">
                <a:latin typeface="Calibir"/>
              </a:rPr>
              <a:t>Have you formed your group?</a:t>
            </a:r>
            <a:endParaRPr lang="en-AU" sz="4000" b="1" dirty="0">
              <a:latin typeface="Calibir"/>
            </a:endParaRPr>
          </a:p>
        </p:txBody>
      </p:sp>
      <p:pic>
        <p:nvPicPr>
          <p:cNvPr id="3" name="Picture 2">
            <a:extLst>
              <a:ext uri="{FF2B5EF4-FFF2-40B4-BE49-F238E27FC236}">
                <a16:creationId xmlns:a16="http://schemas.microsoft.com/office/drawing/2014/main" id="{FC5202FE-619D-011C-73AD-3C5D91DF57A2}"/>
              </a:ext>
            </a:extLst>
          </p:cNvPr>
          <p:cNvPicPr>
            <a:picLocks noChangeAspect="1"/>
          </p:cNvPicPr>
          <p:nvPr/>
        </p:nvPicPr>
        <p:blipFill>
          <a:blip r:embed="rId2"/>
          <a:srcRect b="5253"/>
          <a:stretch>
            <a:fillRect/>
          </a:stretch>
        </p:blipFill>
        <p:spPr>
          <a:xfrm>
            <a:off x="1698186" y="756745"/>
            <a:ext cx="8795628" cy="4687614"/>
          </a:xfrm>
          <a:prstGeom prst="rect">
            <a:avLst/>
          </a:prstGeom>
        </p:spPr>
      </p:pic>
      <p:sp>
        <p:nvSpPr>
          <p:cNvPr id="5" name="TextBox 4">
            <a:extLst>
              <a:ext uri="{FF2B5EF4-FFF2-40B4-BE49-F238E27FC236}">
                <a16:creationId xmlns:a16="http://schemas.microsoft.com/office/drawing/2014/main" id="{17CAE5E2-AB0B-D080-5CC3-E821C59491DC}"/>
              </a:ext>
            </a:extLst>
          </p:cNvPr>
          <p:cNvSpPr txBox="1"/>
          <p:nvPr/>
        </p:nvSpPr>
        <p:spPr>
          <a:xfrm>
            <a:off x="110359" y="5444359"/>
            <a:ext cx="11971282" cy="1362809"/>
          </a:xfrm>
          <a:prstGeom prst="rect">
            <a:avLst/>
          </a:prstGeom>
          <a:noFill/>
        </p:spPr>
        <p:txBody>
          <a:bodyPr wrap="square">
            <a:spAutoFit/>
          </a:bodyPr>
          <a:lstStyle/>
          <a:p>
            <a:pPr>
              <a:lnSpc>
                <a:spcPct val="150000"/>
              </a:lnSpc>
            </a:pPr>
            <a:r>
              <a:rPr lang="en-US" sz="1900" dirty="0">
                <a:latin typeface="Calibir"/>
              </a:rPr>
              <a:t>Please send me an email listing your group members and kindly CC all members of your group in the same email. This will help us keep everything clear and ensure everyone is informed. </a:t>
            </a:r>
            <a:r>
              <a:rPr lang="en-US" sz="1900" dirty="0">
                <a:latin typeface="Calibir"/>
                <a:hlinkClick r:id="rId3"/>
              </a:rPr>
              <a:t>Farshid.Keivanian@uts.edu.au</a:t>
            </a:r>
            <a:r>
              <a:rPr lang="en-US" sz="1900" dirty="0">
                <a:latin typeface="Calibir"/>
              </a:rPr>
              <a:t> </a:t>
            </a:r>
          </a:p>
          <a:p>
            <a:pPr>
              <a:lnSpc>
                <a:spcPct val="150000"/>
              </a:lnSpc>
            </a:pPr>
            <a:r>
              <a:rPr lang="en-US" sz="1900" dirty="0">
                <a:latin typeface="Calibir"/>
              </a:rPr>
              <a:t>Once I receive your email, I will fill in the online sheet with your group details and share it with the Unit Coordinator.</a:t>
            </a:r>
          </a:p>
        </p:txBody>
      </p:sp>
    </p:spTree>
    <p:extLst>
      <p:ext uri="{BB962C8B-B14F-4D97-AF65-F5344CB8AC3E}">
        <p14:creationId xmlns:p14="http://schemas.microsoft.com/office/powerpoint/2010/main" val="41807920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0C101F-C65F-1D84-0824-C2471518F032}"/>
            </a:ext>
          </a:extLst>
        </p:cNvPr>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Picture 18" descr="Tying a bow in an arrangment of presents">
            <a:extLst>
              <a:ext uri="{FF2B5EF4-FFF2-40B4-BE49-F238E27FC236}">
                <a16:creationId xmlns:a16="http://schemas.microsoft.com/office/drawing/2014/main" id="{E6D721DE-1453-5AA6-9447-209B227E2123}"/>
              </a:ext>
            </a:extLst>
          </p:cNvPr>
          <p:cNvPicPr>
            <a:picLocks noChangeAspect="1"/>
          </p:cNvPicPr>
          <p:nvPr/>
        </p:nvPicPr>
        <p:blipFill rotWithShape="1">
          <a:blip r:embed="rId2"/>
          <a:srcRect l="17081" r="16168" b="-2"/>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41"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84845029-98A4-9C92-04B4-320B6AFDD1B8}"/>
              </a:ext>
            </a:extLst>
          </p:cNvPr>
          <p:cNvSpPr txBox="1"/>
          <p:nvPr/>
        </p:nvSpPr>
        <p:spPr>
          <a:xfrm>
            <a:off x="6388119" y="99483"/>
            <a:ext cx="5198044" cy="6651523"/>
          </a:xfrm>
          <a:prstGeom prst="rect">
            <a:avLst/>
          </a:prstGeom>
        </p:spPr>
        <p:txBody>
          <a:bodyPr vert="horz" lIns="91440" tIns="45720" rIns="91440" bIns="45720" rtlCol="0" anchor="t">
            <a:noAutofit/>
          </a:bodyPr>
          <a:lstStyle/>
          <a:p>
            <a:pPr marL="0" marR="0" lvl="0" indent="0" algn="l" defTabSz="914400" rtl="0" eaLnBrk="1" fontAlgn="auto" latinLnBrk="0" hangingPunct="1">
              <a:lnSpc>
                <a:spcPct val="150000"/>
              </a:lnSpc>
              <a:spcBef>
                <a:spcPts val="0"/>
              </a:spcBef>
              <a:spcAft>
                <a:spcPts val="600"/>
              </a:spcAft>
              <a:buClrTx/>
              <a:buSzTx/>
              <a:buFontTx/>
              <a:buNone/>
              <a:tabLst/>
              <a:defRPr/>
            </a:pP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Happy Learning and Bright Futures Ahead!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Dr. Farshid Keivanian</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Stay Connected: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3"/>
              </a:rPr>
              <a:t>linkedin.com/in/farshid-keivanian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4"/>
              </a:rPr>
              <a:t>github.com/FarshidKeivanian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p>
          <a:p>
            <a:pPr marL="0" marR="0" lvl="0" indent="-228600" algn="l" defTabSz="914400" rtl="0" eaLnBrk="1" fontAlgn="auto" latinLnBrk="0" hangingPunct="1">
              <a:lnSpc>
                <a:spcPct val="150000"/>
              </a:lnSpc>
              <a:spcBef>
                <a:spcPts val="0"/>
              </a:spcBef>
              <a:spcAft>
                <a:spcPts val="600"/>
              </a:spcAft>
              <a:buClrTx/>
              <a:buSzTx/>
              <a:buFont typeface="Arial" panose="020B0604020202020204" pitchFamily="34" charset="0"/>
              <a:buChar char="•"/>
              <a:tabLst/>
              <a:defRPr/>
            </a:pP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Education is the most powerful weapon you can use to change the world. </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Nelson Mandela</a:t>
            </a:r>
          </a:p>
        </p:txBody>
      </p:sp>
      <p:sp>
        <p:nvSpPr>
          <p:cNvPr id="45"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47"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08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F9A40-1A2E-7979-DFE2-78B41EFCB8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A20870-87CE-5438-4E5B-60634FB55889}"/>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Python</a:t>
            </a:r>
            <a:endParaRPr lang="en-AU" sz="4000" b="1" dirty="0">
              <a:latin typeface="Calibir"/>
            </a:endParaRPr>
          </a:p>
        </p:txBody>
      </p:sp>
      <p:pic>
        <p:nvPicPr>
          <p:cNvPr id="4" name="Picture 3">
            <a:extLst>
              <a:ext uri="{FF2B5EF4-FFF2-40B4-BE49-F238E27FC236}">
                <a16:creationId xmlns:a16="http://schemas.microsoft.com/office/drawing/2014/main" id="{8048F629-3947-FB2B-CF1E-5C97C3F7853C}"/>
              </a:ext>
            </a:extLst>
          </p:cNvPr>
          <p:cNvPicPr>
            <a:picLocks noChangeAspect="1"/>
          </p:cNvPicPr>
          <p:nvPr/>
        </p:nvPicPr>
        <p:blipFill>
          <a:blip r:embed="rId2"/>
          <a:srcRect l="28186" t="13549" b="61741"/>
          <a:stretch>
            <a:fillRect/>
          </a:stretch>
        </p:blipFill>
        <p:spPr>
          <a:xfrm>
            <a:off x="0" y="1069258"/>
            <a:ext cx="12192000" cy="2359742"/>
          </a:xfrm>
          <a:prstGeom prst="rect">
            <a:avLst/>
          </a:prstGeom>
        </p:spPr>
      </p:pic>
      <p:sp>
        <p:nvSpPr>
          <p:cNvPr id="3" name="Rectangle 1">
            <a:extLst>
              <a:ext uri="{FF2B5EF4-FFF2-40B4-BE49-F238E27FC236}">
                <a16:creationId xmlns:a16="http://schemas.microsoft.com/office/drawing/2014/main" id="{40C1C53F-55B1-85A4-02A3-E0C98B7F7FBB}"/>
              </a:ext>
            </a:extLst>
          </p:cNvPr>
          <p:cNvSpPr>
            <a:spLocks noChangeArrowheads="1"/>
          </p:cNvSpPr>
          <p:nvPr/>
        </p:nvSpPr>
        <p:spPr bwMode="auto">
          <a:xfrm>
            <a:off x="0" y="3429000"/>
            <a:ext cx="12192000"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2800" i="0" u="none" strike="noStrike" cap="none" normalizeH="0" baseline="0" dirty="0">
                <a:ln>
                  <a:noFill/>
                </a:ln>
                <a:solidFill>
                  <a:schemeClr val="tx1"/>
                </a:solidFill>
                <a:effectLst/>
                <a:latin typeface="Calibir"/>
              </a:rPr>
              <a:t>1. Variable: A variable called age is created.</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Calibir"/>
              </a:rPr>
              <a:t>It is given the value 18.</a:t>
            </a:r>
          </a:p>
          <a:p>
            <a:pPr marL="342900" marR="0" lvl="0" indent="-3429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Calibir"/>
              </a:rPr>
              <a:t>In Python, you don’t need to write the type (int like in Java). Python figures it out automatically.</a:t>
            </a:r>
          </a:p>
        </p:txBody>
      </p:sp>
    </p:spTree>
    <p:extLst>
      <p:ext uri="{BB962C8B-B14F-4D97-AF65-F5344CB8AC3E}">
        <p14:creationId xmlns:p14="http://schemas.microsoft.com/office/powerpoint/2010/main" val="1372212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54B98-B971-799B-10FA-096725DA7B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2387DC-15BA-2996-8502-B79F64023C68}"/>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Python</a:t>
            </a:r>
            <a:endParaRPr lang="en-AU" sz="4000" b="1" dirty="0">
              <a:latin typeface="Calibir"/>
            </a:endParaRPr>
          </a:p>
        </p:txBody>
      </p:sp>
      <p:pic>
        <p:nvPicPr>
          <p:cNvPr id="4" name="Picture 3">
            <a:extLst>
              <a:ext uri="{FF2B5EF4-FFF2-40B4-BE49-F238E27FC236}">
                <a16:creationId xmlns:a16="http://schemas.microsoft.com/office/drawing/2014/main" id="{A3555FE8-BC50-A45A-5D3F-2F2050238676}"/>
              </a:ext>
            </a:extLst>
          </p:cNvPr>
          <p:cNvPicPr>
            <a:picLocks noChangeAspect="1"/>
          </p:cNvPicPr>
          <p:nvPr/>
        </p:nvPicPr>
        <p:blipFill>
          <a:blip r:embed="rId2"/>
          <a:srcRect l="28186" t="13549" b="61741"/>
          <a:stretch>
            <a:fillRect/>
          </a:stretch>
        </p:blipFill>
        <p:spPr>
          <a:xfrm>
            <a:off x="0" y="1069258"/>
            <a:ext cx="12192000" cy="2359742"/>
          </a:xfrm>
          <a:prstGeom prst="rect">
            <a:avLst/>
          </a:prstGeom>
        </p:spPr>
      </p:pic>
      <p:sp>
        <p:nvSpPr>
          <p:cNvPr id="3" name="Rectangle 1">
            <a:extLst>
              <a:ext uri="{FF2B5EF4-FFF2-40B4-BE49-F238E27FC236}">
                <a16:creationId xmlns:a16="http://schemas.microsoft.com/office/drawing/2014/main" id="{166E823A-12C8-30CA-EB95-B1AD40FEF72D}"/>
              </a:ext>
            </a:extLst>
          </p:cNvPr>
          <p:cNvSpPr>
            <a:spLocks noChangeArrowheads="1"/>
          </p:cNvSpPr>
          <p:nvPr/>
        </p:nvSpPr>
        <p:spPr bwMode="auto">
          <a:xfrm>
            <a:off x="0" y="3429000"/>
            <a:ext cx="12192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kumimoji="0" lang="en-US" altLang="en-US" sz="2800" i="0" u="none" strike="noStrike" cap="none" normalizeH="0" baseline="0" dirty="0">
                <a:ln>
                  <a:noFill/>
                </a:ln>
                <a:solidFill>
                  <a:schemeClr val="tx1"/>
                </a:solidFill>
                <a:effectLst/>
                <a:latin typeface="Calibir"/>
              </a:rPr>
              <a:t>2. If-else condition: </a:t>
            </a:r>
            <a:r>
              <a:rPr lang="en-US" altLang="en-US" sz="2800" dirty="0">
                <a:latin typeface="Calibir"/>
              </a:rPr>
              <a:t>if age &gt;= 18:</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Checks if age is greater than or equal to 18.</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If true, it runs the code under this block → prints: Eligible to vote in Australia!</a:t>
            </a:r>
          </a:p>
        </p:txBody>
      </p:sp>
    </p:spTree>
    <p:extLst>
      <p:ext uri="{BB962C8B-B14F-4D97-AF65-F5344CB8AC3E}">
        <p14:creationId xmlns:p14="http://schemas.microsoft.com/office/powerpoint/2010/main" val="3471735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676FB7-3132-D812-93D8-1DD40EA6A8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4BE334-0E89-33C2-AFAF-AE8CD3DA0A5C}"/>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Python</a:t>
            </a:r>
            <a:endParaRPr lang="en-AU" sz="4000" b="1" dirty="0">
              <a:latin typeface="Calibir"/>
            </a:endParaRPr>
          </a:p>
        </p:txBody>
      </p:sp>
      <p:pic>
        <p:nvPicPr>
          <p:cNvPr id="4" name="Picture 3">
            <a:extLst>
              <a:ext uri="{FF2B5EF4-FFF2-40B4-BE49-F238E27FC236}">
                <a16:creationId xmlns:a16="http://schemas.microsoft.com/office/drawing/2014/main" id="{F040AEED-82D1-2515-E733-C3A9612ABAAB}"/>
              </a:ext>
            </a:extLst>
          </p:cNvPr>
          <p:cNvPicPr>
            <a:picLocks noChangeAspect="1"/>
          </p:cNvPicPr>
          <p:nvPr/>
        </p:nvPicPr>
        <p:blipFill>
          <a:blip r:embed="rId2"/>
          <a:srcRect l="28186" t="13549" b="61741"/>
          <a:stretch>
            <a:fillRect/>
          </a:stretch>
        </p:blipFill>
        <p:spPr>
          <a:xfrm>
            <a:off x="0" y="1069258"/>
            <a:ext cx="12192000" cy="2359742"/>
          </a:xfrm>
          <a:prstGeom prst="rect">
            <a:avLst/>
          </a:prstGeom>
        </p:spPr>
      </p:pic>
      <p:sp>
        <p:nvSpPr>
          <p:cNvPr id="3" name="Rectangle 1">
            <a:extLst>
              <a:ext uri="{FF2B5EF4-FFF2-40B4-BE49-F238E27FC236}">
                <a16:creationId xmlns:a16="http://schemas.microsoft.com/office/drawing/2014/main" id="{5154710A-3A28-F215-0103-7095C005A3EA}"/>
              </a:ext>
            </a:extLst>
          </p:cNvPr>
          <p:cNvSpPr>
            <a:spLocks noChangeArrowheads="1"/>
          </p:cNvSpPr>
          <p:nvPr/>
        </p:nvSpPr>
        <p:spPr bwMode="auto">
          <a:xfrm>
            <a:off x="0" y="3429000"/>
            <a:ext cx="12192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else:</a:t>
            </a:r>
            <a:endParaRPr lang="en-US" altLang="en-US" sz="2800" dirty="0">
              <a:latin typeface="Calibir"/>
            </a:endParaRP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Runs only if the if condition is </a:t>
            </a:r>
            <a:r>
              <a:rPr lang="en-US" altLang="en-US" sz="2800" b="1" dirty="0">
                <a:latin typeface="Calibir"/>
              </a:rPr>
              <a:t>false</a:t>
            </a:r>
            <a:r>
              <a:rPr lang="en-US" altLang="en-US" sz="2800" dirty="0">
                <a:latin typeface="Calibir"/>
              </a:rPr>
              <a:t>.</a:t>
            </a:r>
          </a:p>
          <a:p>
            <a:pPr marL="342900" lvl="0" indent="-3429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Prints: Not eligible.</a:t>
            </a:r>
          </a:p>
        </p:txBody>
      </p:sp>
    </p:spTree>
    <p:extLst>
      <p:ext uri="{BB962C8B-B14F-4D97-AF65-F5344CB8AC3E}">
        <p14:creationId xmlns:p14="http://schemas.microsoft.com/office/powerpoint/2010/main" val="3623744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45011C-3449-21E3-2881-0BA68B2465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E60436-EEC4-F7A4-DF17-9F81F3B6BA0A}"/>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Python</a:t>
            </a:r>
            <a:endParaRPr lang="en-AU" sz="4000" b="1" dirty="0">
              <a:latin typeface="Calibir"/>
            </a:endParaRPr>
          </a:p>
        </p:txBody>
      </p:sp>
      <p:pic>
        <p:nvPicPr>
          <p:cNvPr id="4" name="Picture 3">
            <a:extLst>
              <a:ext uri="{FF2B5EF4-FFF2-40B4-BE49-F238E27FC236}">
                <a16:creationId xmlns:a16="http://schemas.microsoft.com/office/drawing/2014/main" id="{9FE621CF-19C5-FC06-716E-74493148B789}"/>
              </a:ext>
            </a:extLst>
          </p:cNvPr>
          <p:cNvPicPr>
            <a:picLocks noChangeAspect="1"/>
          </p:cNvPicPr>
          <p:nvPr/>
        </p:nvPicPr>
        <p:blipFill>
          <a:blip r:embed="rId2"/>
          <a:srcRect l="28186" t="13549" b="61741"/>
          <a:stretch>
            <a:fillRect/>
          </a:stretch>
        </p:blipFill>
        <p:spPr>
          <a:xfrm>
            <a:off x="0" y="1069258"/>
            <a:ext cx="12192000" cy="2359742"/>
          </a:xfrm>
          <a:prstGeom prst="rect">
            <a:avLst/>
          </a:prstGeom>
        </p:spPr>
      </p:pic>
      <p:sp>
        <p:nvSpPr>
          <p:cNvPr id="3" name="Rectangle 1">
            <a:extLst>
              <a:ext uri="{FF2B5EF4-FFF2-40B4-BE49-F238E27FC236}">
                <a16:creationId xmlns:a16="http://schemas.microsoft.com/office/drawing/2014/main" id="{03B484BD-ADA3-844B-D775-8BFD4C57B3DB}"/>
              </a:ext>
            </a:extLst>
          </p:cNvPr>
          <p:cNvSpPr>
            <a:spLocks noChangeArrowheads="1"/>
          </p:cNvSpPr>
          <p:nvPr/>
        </p:nvSpPr>
        <p:spPr bwMode="auto">
          <a:xfrm>
            <a:off x="0" y="3429000"/>
            <a:ext cx="12192000"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800" b="1" dirty="0">
                <a:latin typeface="Calibir"/>
              </a:rPr>
              <a:t>3. Indentation</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In Python, indentation (spaces at the beginning of the line) is very important.</a:t>
            </a:r>
          </a:p>
          <a:p>
            <a:pPr marL="914400" lvl="1" indent="-457200"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The print(...) lines must be indented under if or else.</a:t>
            </a:r>
          </a:p>
        </p:txBody>
      </p:sp>
    </p:spTree>
    <p:extLst>
      <p:ext uri="{BB962C8B-B14F-4D97-AF65-F5344CB8AC3E}">
        <p14:creationId xmlns:p14="http://schemas.microsoft.com/office/powerpoint/2010/main" val="21886157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70E18B-896A-0FEF-61CD-215B9791E4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54C92A-52C8-0FD2-6135-8D1F77AE59F0}"/>
              </a:ext>
            </a:extLst>
          </p:cNvPr>
          <p:cNvSpPr>
            <a:spLocks noGrp="1"/>
          </p:cNvSpPr>
          <p:nvPr>
            <p:ph type="title"/>
          </p:nvPr>
        </p:nvSpPr>
        <p:spPr>
          <a:xfrm>
            <a:off x="0" y="1"/>
            <a:ext cx="12192000" cy="672661"/>
          </a:xfrm>
        </p:spPr>
        <p:txBody>
          <a:bodyPr anchor="b">
            <a:normAutofit/>
          </a:bodyPr>
          <a:lstStyle/>
          <a:p>
            <a:r>
              <a:rPr lang="en-US" sz="4000" dirty="0">
                <a:latin typeface="Calibir"/>
              </a:rPr>
              <a:t>If-Else Example: Voting Eligibility in Python</a:t>
            </a:r>
            <a:endParaRPr lang="en-AU" sz="4000" b="1" dirty="0">
              <a:latin typeface="Calibir"/>
            </a:endParaRPr>
          </a:p>
        </p:txBody>
      </p:sp>
      <p:pic>
        <p:nvPicPr>
          <p:cNvPr id="4" name="Picture 3">
            <a:extLst>
              <a:ext uri="{FF2B5EF4-FFF2-40B4-BE49-F238E27FC236}">
                <a16:creationId xmlns:a16="http://schemas.microsoft.com/office/drawing/2014/main" id="{A96CBA78-13DF-892B-6F27-B3292C7B8B88}"/>
              </a:ext>
            </a:extLst>
          </p:cNvPr>
          <p:cNvPicPr>
            <a:picLocks noChangeAspect="1"/>
          </p:cNvPicPr>
          <p:nvPr/>
        </p:nvPicPr>
        <p:blipFill>
          <a:blip r:embed="rId2"/>
          <a:srcRect l="28186" t="13549" b="61741"/>
          <a:stretch>
            <a:fillRect/>
          </a:stretch>
        </p:blipFill>
        <p:spPr>
          <a:xfrm>
            <a:off x="0" y="1069258"/>
            <a:ext cx="12192000" cy="2359742"/>
          </a:xfrm>
          <a:prstGeom prst="rect">
            <a:avLst/>
          </a:prstGeom>
        </p:spPr>
      </p:pic>
      <p:sp>
        <p:nvSpPr>
          <p:cNvPr id="3" name="Rectangle 1">
            <a:extLst>
              <a:ext uri="{FF2B5EF4-FFF2-40B4-BE49-F238E27FC236}">
                <a16:creationId xmlns:a16="http://schemas.microsoft.com/office/drawing/2014/main" id="{393892F4-44B1-A669-565F-281870D8CF49}"/>
              </a:ext>
            </a:extLst>
          </p:cNvPr>
          <p:cNvSpPr>
            <a:spLocks noChangeArrowheads="1"/>
          </p:cNvSpPr>
          <p:nvPr/>
        </p:nvSpPr>
        <p:spPr bwMode="auto">
          <a:xfrm>
            <a:off x="0" y="3429000"/>
            <a:ext cx="12192000" cy="3222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300" b="1" dirty="0">
                <a:latin typeface="Calibir"/>
              </a:rPr>
              <a:t>Program Flow</a:t>
            </a:r>
          </a:p>
          <a:p>
            <a:pPr marL="457200" lvl="0" indent="-457200" eaLnBrk="0" fontAlgn="base" hangingPunct="0">
              <a:lnSpc>
                <a:spcPct val="150000"/>
              </a:lnSpc>
              <a:spcBef>
                <a:spcPct val="0"/>
              </a:spcBef>
              <a:spcAft>
                <a:spcPct val="0"/>
              </a:spcAft>
              <a:buFont typeface="+mj-lt"/>
              <a:buAutoNum type="arabicPeriod"/>
            </a:pPr>
            <a:r>
              <a:rPr lang="en-US" altLang="en-US" sz="2300" dirty="0">
                <a:latin typeface="Calibir"/>
              </a:rPr>
              <a:t>Start at the top.</a:t>
            </a:r>
          </a:p>
          <a:p>
            <a:pPr marL="457200" lvl="0" indent="-457200" eaLnBrk="0" fontAlgn="base" hangingPunct="0">
              <a:lnSpc>
                <a:spcPct val="150000"/>
              </a:lnSpc>
              <a:spcBef>
                <a:spcPct val="0"/>
              </a:spcBef>
              <a:spcAft>
                <a:spcPct val="0"/>
              </a:spcAft>
              <a:buFont typeface="+mj-lt"/>
              <a:buAutoNum type="arabicPeriod"/>
            </a:pPr>
            <a:r>
              <a:rPr lang="en-US" altLang="en-US" sz="2300" dirty="0">
                <a:latin typeface="Calibir"/>
              </a:rPr>
              <a:t>Store age = 18.</a:t>
            </a:r>
          </a:p>
          <a:p>
            <a:pPr marL="457200" lvl="0" indent="-457200" eaLnBrk="0" fontAlgn="base" hangingPunct="0">
              <a:lnSpc>
                <a:spcPct val="150000"/>
              </a:lnSpc>
              <a:spcBef>
                <a:spcPct val="0"/>
              </a:spcBef>
              <a:spcAft>
                <a:spcPct val="0"/>
              </a:spcAft>
              <a:buFont typeface="+mj-lt"/>
              <a:buAutoNum type="arabicPeriod"/>
            </a:pPr>
            <a:r>
              <a:rPr lang="en-US" altLang="en-US" sz="2300" dirty="0">
                <a:latin typeface="Calibir"/>
              </a:rPr>
              <a:t>Check if age &gt;= 18.</a:t>
            </a:r>
          </a:p>
          <a:p>
            <a:pPr marL="457200" lvl="0" indent="-457200" eaLnBrk="0" fontAlgn="base" hangingPunct="0">
              <a:lnSpc>
                <a:spcPct val="150000"/>
              </a:lnSpc>
              <a:spcBef>
                <a:spcPct val="0"/>
              </a:spcBef>
              <a:spcAft>
                <a:spcPct val="0"/>
              </a:spcAft>
              <a:buFont typeface="+mj-lt"/>
              <a:buAutoNum type="arabicPeriod"/>
            </a:pPr>
            <a:r>
              <a:rPr lang="en-US" altLang="en-US" sz="2300" dirty="0">
                <a:latin typeface="Calibir"/>
              </a:rPr>
              <a:t>Since 18 is equal to 18 → condition is true.</a:t>
            </a:r>
          </a:p>
          <a:p>
            <a:pPr marL="457200" lvl="0" indent="-457200" eaLnBrk="0" fontAlgn="base" hangingPunct="0">
              <a:lnSpc>
                <a:spcPct val="150000"/>
              </a:lnSpc>
              <a:spcBef>
                <a:spcPct val="0"/>
              </a:spcBef>
              <a:spcAft>
                <a:spcPct val="0"/>
              </a:spcAft>
              <a:buFont typeface="+mj-lt"/>
              <a:buAutoNum type="arabicPeriod"/>
            </a:pPr>
            <a:r>
              <a:rPr lang="en-US" altLang="en-US" sz="2300" dirty="0">
                <a:latin typeface="Calibir"/>
              </a:rPr>
              <a:t>Output</a:t>
            </a:r>
          </a:p>
        </p:txBody>
      </p:sp>
    </p:spTree>
    <p:extLst>
      <p:ext uri="{BB962C8B-B14F-4D97-AF65-F5344CB8AC3E}">
        <p14:creationId xmlns:p14="http://schemas.microsoft.com/office/powerpoint/2010/main" val="14606701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825</TotalTime>
  <Words>2014</Words>
  <Application>Microsoft Office PowerPoint</Application>
  <PresentationFormat>Widescreen</PresentationFormat>
  <Paragraphs>192</Paragraphs>
  <Slides>43</Slides>
  <Notes>0</Notes>
  <HiddenSlides>0</HiddenSlides>
  <MMClips>6</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43</vt:i4>
      </vt:variant>
    </vt:vector>
  </HeadingPairs>
  <TitlesOfParts>
    <vt:vector size="51" baseType="lpstr">
      <vt:lpstr>Aptos</vt:lpstr>
      <vt:lpstr>Aptos Display</vt:lpstr>
      <vt:lpstr>Arial</vt:lpstr>
      <vt:lpstr>Calibir</vt:lpstr>
      <vt:lpstr>Calibri</vt:lpstr>
      <vt:lpstr>Calibri Light</vt:lpstr>
      <vt:lpstr>Office Theme</vt:lpstr>
      <vt:lpstr>1_Office Theme</vt:lpstr>
      <vt:lpstr>Introduction to Software Engineering (ISE102) Tutorial Week 4</vt:lpstr>
      <vt:lpstr>Week 4 Outline</vt:lpstr>
      <vt:lpstr>What Are Control Statements?</vt:lpstr>
      <vt:lpstr>Conditional Statements</vt:lpstr>
      <vt:lpstr>If-Else Example: Voting Eligibility in Python</vt:lpstr>
      <vt:lpstr>If-Else Example: Voting Eligibility in Python</vt:lpstr>
      <vt:lpstr>If-Else Example: Voting Eligibility in Python</vt:lpstr>
      <vt:lpstr>If-Else Example: Voting Eligibility in Python</vt:lpstr>
      <vt:lpstr>If-Else Example: Voting Eligibility in Python</vt:lpstr>
      <vt:lpstr>Activity 1: Try Different Ages</vt:lpstr>
      <vt:lpstr>If-Else Example: Voting Eligibility in Java</vt:lpstr>
      <vt:lpstr>If-Else Example: Voting Eligibility in Java</vt:lpstr>
      <vt:lpstr>If-Else Example: Voting Eligibility in Java</vt:lpstr>
      <vt:lpstr>If-Else Example: Voting Eligibility in Java</vt:lpstr>
      <vt:lpstr>If-Else Example: Voting Eligibility in Java</vt:lpstr>
      <vt:lpstr>If-Else Example: Voting Eligibility in Java</vt:lpstr>
      <vt:lpstr>If-Else Example: Voting Eligibility in Java</vt:lpstr>
      <vt:lpstr>If-Else Example: Voting Eligibility in Java</vt:lpstr>
      <vt:lpstr>Activity 2: Add a Second Condition</vt:lpstr>
      <vt:lpstr>Looping Statements</vt:lpstr>
      <vt:lpstr>Jump Statements</vt:lpstr>
      <vt:lpstr>Bank Case Study (Link to Lab 4)</vt:lpstr>
      <vt:lpstr>Bank Case Study (Link to Lab 4)</vt:lpstr>
      <vt:lpstr>Bank Case Study (Link to Lab 4)</vt:lpstr>
      <vt:lpstr>Activity 3: Try Different Transactions</vt:lpstr>
      <vt:lpstr>Activity 4: Simulate a Blocked Account</vt:lpstr>
      <vt:lpstr>Learning Reinforcement (2 min)</vt:lpstr>
      <vt:lpstr>Activities 5 and 6</vt:lpstr>
      <vt:lpstr>Problem-Solving Example (Factorial – Lab 4 Ex.8) - Python</vt:lpstr>
      <vt:lpstr>Problem-Solving Example (Factorial – Lab 4 Ex.8) - Java</vt:lpstr>
      <vt:lpstr>Problem-Solving Example (Factorial – Lab 4 Ex.8) - Java</vt:lpstr>
      <vt:lpstr>Problem-Solving Example (Factorial – Lab 4 Ex.8) - Java</vt:lpstr>
      <vt:lpstr>Problem-Solving Example (Factorial – Lab 4 Ex.8) - Java</vt:lpstr>
      <vt:lpstr>Problem-Solving Example (Factorial – Lab 4 Ex.8) - Java</vt:lpstr>
      <vt:lpstr>Problem-Solving Example (Factorial – Lab 4 Ex.8) - Java</vt:lpstr>
      <vt:lpstr>Problem-Solving Example (Factorial – Lab 4 Ex.8) - Java</vt:lpstr>
      <vt:lpstr>Problem-Solving Example (Factorial – Lab 4 Ex.8) - Java</vt:lpstr>
      <vt:lpstr>Activity 7</vt:lpstr>
      <vt:lpstr>Role-Playing Debate Questions (2 min)</vt:lpstr>
      <vt:lpstr>Lab 4 Exercises</vt:lpstr>
      <vt:lpstr>Have you formed your group?</vt:lpstr>
      <vt:lpstr>Have you formed your group?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Farshid Keivanian</dc:creator>
  <cp:lastModifiedBy>Farshid Keivanian</cp:lastModifiedBy>
  <cp:revision>281</cp:revision>
  <dcterms:created xsi:type="dcterms:W3CDTF">2025-07-28T16:39:25Z</dcterms:created>
  <dcterms:modified xsi:type="dcterms:W3CDTF">2025-08-20T02:02:55Z</dcterms:modified>
</cp:coreProperties>
</file>

<file path=docProps/thumbnail.jpeg>
</file>